
<file path=[Content_Types].xml><?xml version="1.0" encoding="utf-8"?>
<Types xmlns="http://schemas.openxmlformats.org/package/2006/content-types">
  <Default Extension="emf" ContentType="image/x-emf"/>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9.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Masters/slideMaster1.xml" ContentType="application/vnd.openxmlformats-officedocument.presentationml.slideMaster+xml"/>
  <Override PartName="/ppt/slideLayouts/slideLayout10.xml" ContentType="application/vnd.openxmlformats-officedocument.presentationml.slideLayout+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5.xml" ContentType="application/vnd.openxmlformats-officedocument.presentationml.slideLayout+xml"/>
  <Override PartName="/ppt/notesSlides/notesSlide5.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notesSlides/notesSlide4.xml" ContentType="application/vnd.openxmlformats-officedocument.presentationml.notesSlide+xml"/>
  <Override PartName="/ppt/slideLayouts/slideLayout3.xml" ContentType="application/vnd.openxmlformats-officedocument.presentationml.slideLayout+xml"/>
  <Override PartName="/ppt/notesSlides/notesSlide7.xml" ContentType="application/vnd.openxmlformats-officedocument.presentationml.notesSlide+xml"/>
  <Override PartName="/ppt/notesSlides/notesSlide6.xml" ContentType="application/vnd.openxmlformats-officedocument.presentationml.notesSlide+xml"/>
  <Override PartName="/ppt/slideLayouts/slideLayout4.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ink/ink1.xml" ContentType="application/inkml+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52" r:id="rId1"/>
  </p:sldMasterIdLst>
  <p:notesMasterIdLst>
    <p:notesMasterId r:id="rId25"/>
  </p:notesMasterIdLst>
  <p:sldIdLst>
    <p:sldId id="273" r:id="rId2"/>
    <p:sldId id="274" r:id="rId3"/>
    <p:sldId id="333" r:id="rId4"/>
    <p:sldId id="276" r:id="rId5"/>
    <p:sldId id="278" r:id="rId6"/>
    <p:sldId id="324" r:id="rId7"/>
    <p:sldId id="334" r:id="rId8"/>
    <p:sldId id="335" r:id="rId9"/>
    <p:sldId id="336" r:id="rId10"/>
    <p:sldId id="337" r:id="rId11"/>
    <p:sldId id="338" r:id="rId12"/>
    <p:sldId id="339" r:id="rId13"/>
    <p:sldId id="340" r:id="rId14"/>
    <p:sldId id="341" r:id="rId15"/>
    <p:sldId id="342" r:id="rId16"/>
    <p:sldId id="343" r:id="rId17"/>
    <p:sldId id="344" r:id="rId18"/>
    <p:sldId id="345" r:id="rId19"/>
    <p:sldId id="346" r:id="rId20"/>
    <p:sldId id="347" r:id="rId21"/>
    <p:sldId id="348" r:id="rId22"/>
    <p:sldId id="349" r:id="rId23"/>
    <p:sldId id="323"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526A"/>
    <a:srgbClr val="3278B8"/>
    <a:srgbClr val="FCCE0C"/>
    <a:srgbClr val="EBBF03"/>
    <a:srgbClr val="DEE30B"/>
    <a:srgbClr val="FFFFFF"/>
    <a:srgbClr val="FF9999"/>
    <a:srgbClr val="666699"/>
    <a:srgbClr val="00CCFF"/>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5" d="100"/>
          <a:sy n="85" d="100"/>
        </p:scale>
        <p:origin x="138"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openxmlformats.org/officeDocument/2006/relationships/customXml" Target="../customXml/item1.xml"/></Relationships>
</file>

<file path=ppt/ink/ink1.xml><?xml version="1.0" encoding="utf-8"?>
<inkml:ink xmlns:inkml="http://www.w3.org/2003/InkML">
  <inkml:definitions>
    <inkml:context xml:id="ctx0">
      <inkml:inkSource xml:id="inkSrc0">
        <inkml:traceFormat>
          <inkml:channel name="X" type="integer" max="2944" units="cm"/>
          <inkml:channel name="Y" type="integer" max="1080" units="cm"/>
          <inkml:channel name="T" type="integer" max="2.14748E9" units="dev"/>
        </inkml:traceFormat>
        <inkml:channelProperties>
          <inkml:channelProperty channel="X" name="resolution" value="95.27508" units="1/cm"/>
          <inkml:channelProperty channel="Y" name="resolution" value="62.42775" units="1/cm"/>
          <inkml:channelProperty channel="T" name="resolution" value="1" units="1/dev"/>
        </inkml:channelProperties>
      </inkml:inkSource>
      <inkml:timestamp xml:id="ts0" timeString="2023-03-14T06:43:59.773"/>
    </inkml:context>
    <inkml:brush xml:id="br0">
      <inkml:brushProperty name="width" value="0.05292" units="cm"/>
      <inkml:brushProperty name="height" value="0.05292" units="cm"/>
      <inkml:brushProperty name="color" value="#FF0000"/>
    </inkml:brush>
  </inkml:definitions>
  <inkml:trace contextRef="#ctx0" brushRef="#br0">23782 13876 0,'-58'0'250,"-28"0"-234,-1 0-16,29 0 16,-29 0-16,30 29 15,-1-29-15,29 0 0,-29 29 16,29-29-16,-28 0 15,28 0-15,0 29 16,0-29-16,-29 0 16,0 0-16,29 28 0,-28-28 15,-1 0-15,0 0 16,29 0-16,-29 0 16,29 0-16,-57 0 0,28 29 15,0-29-15,29 0 16,-29 0-16,1 0 15,-1 0-15,29 0 16,0 0-16,0 0 16,0 0-16,0 0 15,0 0-15,29 29 16,-28-29-16,-30 29 0,29 0 16,0-29-16,0 0 15,0 29-15,29 0 16,-29 0-1,29 0-15,0 0 16,0 0 0,0-1-16,0 1 15,0 0-15,29 0 16,-29 0-16,58 29 16,-29 0-16,29 0 15,28-1-15,-28 1 16,29 0-16,-29 58 0,57-30 15,-28-28-15,-29 58 16,57-30-16,-28-28 16,29 58-16,-30-58 15,1 0-15,57 28 0,-57-28 16,29 0-16,-30 0 0,59 0 16,-58-30-16,57 1 15,-57 0-15,-1 0 16,59 0-16,-58-29 15,57 29-15,-57-29 0,28 0 16,30 0-16,-59 0 16,1 0-16,29 0 15,-1-29-15,-28 29 0,29 0 16,-1-29-16,30 0 16,-30 29-16,30-29 15,-30-28-15,30 28 16,-58-29-16,28 29 0,-28 0 15,-29 0-15,-1-29 16,1 29-16,0 0 16,-29 1-16,-29-1 0,29 29 15,0-29-15,0-29 16,-29 29-16,0 0 16,0-29-1,0 29-15,0 0 0,0-28 16,0 28-16,-29 0 15,0-29 1,0 29-16,29 0 16,-29-29-16,-58 1 0,1 28 15,-1-29-15,-29 0 16,59 29-16,-30-58 16,0 30-16,-28 28 0,28-29 15,29 29-15,-29-58 16,30 58-16,-30 0 15,29 1-15,0-1 0,1 29 16,-1-29-16,0 0 16,0 29-16,58-29 15,-58 29-15,1 0 16,-1-29-16,29 29 16,0 0-16,-29 0 0,0 0 15,1 0-15,-30 0 16,29 0-16,-29 0 15,30 0-15,-1 0 0,0 0 16,0 0-16,29 0 16,0 0-16,-28 0 0,28 0 15,-29 0-15,29-29 16,0 29-16,0 0 16,0-29-1,0 29-15,1-29 0,-1 29 16,0 0-16,0-29 15,0 29-15,0-29 16,0 29-16,0 0 16,0 0-16,1-28 15,-1 28 1,0 0-16,0 0 0,0-29 16,0 29-16,0 0 15,0-29 1,0 29-16,29-29 15,-29 29-15,29-29 16,-28 29 0,28-29-16,-29 29 15,29-29-15,-29 29 0,29-29 47,0 0-47</inkml:trace>
</inkml:ink>
</file>

<file path=ppt/media/image1.gif>
</file>

<file path=ppt/media/image2.gif>
</file>

<file path=ppt/media/image3.gif>
</file>

<file path=ppt/media/image4.gif>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5BAD88-7369-4D00-ADF2-AAA59074E8EE}" type="datetimeFigureOut">
              <a:rPr lang="en-US" smtClean="0"/>
              <a:pPr/>
              <a:t>04/05/2023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DDF457-4A5E-4BB2-AF64-0EF80FACCE1B}" type="slidenum">
              <a:rPr lang="en-US" smtClean="0"/>
              <a:pPr/>
              <a:t>‹#›</a:t>
            </a:fld>
            <a:endParaRPr lang="en-US"/>
          </a:p>
        </p:txBody>
      </p:sp>
    </p:spTree>
    <p:extLst>
      <p:ext uri="{BB962C8B-B14F-4D97-AF65-F5344CB8AC3E}">
        <p14:creationId xmlns:p14="http://schemas.microsoft.com/office/powerpoint/2010/main" val="1243359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find yourself asking why we go through all the bother of binary numbers when the decimal system has worked so well for humans for so long.</a:t>
            </a:r>
          </a:p>
          <a:p>
            <a:endParaRPr lang="en-US" dirty="0"/>
          </a:p>
          <a:p>
            <a:r>
              <a:rPr lang="en-US" dirty="0"/>
              <a:t>Computers only understand two states of being, off and on, represented by the bits 0 and 1 respectively. Computer hardware would be incredibly large, expensive, and resource-intensive if they were made to handle ten different states of data.</a:t>
            </a:r>
          </a:p>
          <a:p>
            <a:endParaRPr lang="en-US" dirty="0"/>
          </a:p>
          <a:p>
            <a:r>
              <a:rPr lang="en-US" dirty="0"/>
              <a:t>Binary data, when run through hardware, is seen as power applied or power not applied. An incredible level of precision and regulation would have to be built into the hardware to modify the applied electrical voltage so minutely as to fluctuate between ten levels of power.</a:t>
            </a:r>
          </a:p>
          <a:p>
            <a:endParaRPr lang="en-US" dirty="0"/>
          </a:p>
          <a:p>
            <a:r>
              <a:rPr lang="en-US" dirty="0"/>
              <a:t>Specially-designated binary numbers also represent various alphabets, including ASCII and Unicode. ASCII is an older system for representing characters, and Unicode is the current international standard for characters.</a:t>
            </a:r>
          </a:p>
          <a:p>
            <a:endParaRPr lang="en-US" dirty="0"/>
          </a:p>
          <a:p>
            <a:r>
              <a:rPr lang="en-US" dirty="0"/>
              <a:t>Binary data also typically comes in specific lengths, for example, eight bits is called a Byte and two Bytes (16 bits) is called a Word. When the incoming data follows these guidelines, it is easy for the hardware to process and compute the desired result.</a:t>
            </a:r>
          </a:p>
          <a:p>
            <a:endParaRPr lang="en-US" dirty="0"/>
          </a:p>
          <a:p>
            <a:r>
              <a:rPr lang="en-US" dirty="0"/>
              <a:t>File storage on your computer is referenced in Byte size. For example, your favorite app might be 250 </a:t>
            </a:r>
            <a:r>
              <a:rPr lang="en-US" dirty="0" err="1"/>
              <a:t>MegaBytes</a:t>
            </a:r>
            <a:r>
              <a:rPr lang="en-US" dirty="0"/>
              <a:t> (MB).</a:t>
            </a:r>
            <a:endParaRPr lang="en-AU" dirty="0"/>
          </a:p>
        </p:txBody>
      </p:sp>
      <p:sp>
        <p:nvSpPr>
          <p:cNvPr id="4" name="Slide Number Placeholder 3"/>
          <p:cNvSpPr>
            <a:spLocks noGrp="1"/>
          </p:cNvSpPr>
          <p:nvPr>
            <p:ph type="sldNum" sz="quarter" idx="5"/>
          </p:nvPr>
        </p:nvSpPr>
        <p:spPr/>
        <p:txBody>
          <a:bodyPr/>
          <a:lstStyle/>
          <a:p>
            <a:fld id="{F1DDF457-4A5E-4BB2-AF64-0EF80FACCE1B}" type="slidenum">
              <a:rPr lang="en-US" smtClean="0"/>
              <a:pPr/>
              <a:t>16</a:t>
            </a:fld>
            <a:endParaRPr lang="en-US"/>
          </a:p>
        </p:txBody>
      </p:sp>
    </p:spTree>
    <p:extLst>
      <p:ext uri="{BB962C8B-B14F-4D97-AF65-F5344CB8AC3E}">
        <p14:creationId xmlns:p14="http://schemas.microsoft.com/office/powerpoint/2010/main" val="41958720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find yourself asking why we go through all the bother of binary numbers when the decimal system has worked so well for humans for so long.</a:t>
            </a:r>
          </a:p>
          <a:p>
            <a:endParaRPr lang="en-US" dirty="0"/>
          </a:p>
          <a:p>
            <a:r>
              <a:rPr lang="en-US" dirty="0"/>
              <a:t>Computers only understand two states of being, off and on, represented by the bits 0 and 1 respectively. Computer hardware would be incredibly large, expensive, and resource-intensive if they were made to handle ten different states of data.</a:t>
            </a:r>
          </a:p>
          <a:p>
            <a:endParaRPr lang="en-US" dirty="0"/>
          </a:p>
          <a:p>
            <a:r>
              <a:rPr lang="en-US" dirty="0"/>
              <a:t>Binary data, when run through hardware, is seen as power applied or power not applied. An incredible level of precision and regulation would have to be built into the hardware to modify the applied electrical voltage so minutely as to fluctuate between ten levels of power.</a:t>
            </a:r>
          </a:p>
          <a:p>
            <a:endParaRPr lang="en-US" dirty="0"/>
          </a:p>
          <a:p>
            <a:r>
              <a:rPr lang="en-US" dirty="0"/>
              <a:t>Specially-designated binary numbers also represent various alphabets, including ASCII and Unicode. ASCII is an older system for representing characters, and Unicode is the current international standard for characters.</a:t>
            </a:r>
          </a:p>
          <a:p>
            <a:endParaRPr lang="en-US" dirty="0"/>
          </a:p>
          <a:p>
            <a:r>
              <a:rPr lang="en-US" dirty="0"/>
              <a:t>Binary data also typically comes in specific lengths, for example, eight bits is called a Byte and two Bytes (16 bits) is called a Word. When the incoming data follows these guidelines, it is easy for the hardware to process and compute the desired result.</a:t>
            </a:r>
          </a:p>
          <a:p>
            <a:endParaRPr lang="en-US" dirty="0"/>
          </a:p>
          <a:p>
            <a:r>
              <a:rPr lang="en-US" dirty="0"/>
              <a:t>File storage on your computer is referenced in Byte size. For example, your favorite app might be 250 </a:t>
            </a:r>
            <a:r>
              <a:rPr lang="en-US" dirty="0" err="1"/>
              <a:t>MegaBytes</a:t>
            </a:r>
            <a:r>
              <a:rPr lang="en-US" dirty="0"/>
              <a:t> (MB).</a:t>
            </a:r>
            <a:endParaRPr lang="en-AU" dirty="0"/>
          </a:p>
        </p:txBody>
      </p:sp>
      <p:sp>
        <p:nvSpPr>
          <p:cNvPr id="4" name="Slide Number Placeholder 3"/>
          <p:cNvSpPr>
            <a:spLocks noGrp="1"/>
          </p:cNvSpPr>
          <p:nvPr>
            <p:ph type="sldNum" sz="quarter" idx="5"/>
          </p:nvPr>
        </p:nvSpPr>
        <p:spPr/>
        <p:txBody>
          <a:bodyPr/>
          <a:lstStyle/>
          <a:p>
            <a:fld id="{F1DDF457-4A5E-4BB2-AF64-0EF80FACCE1B}" type="slidenum">
              <a:rPr lang="en-US" smtClean="0"/>
              <a:pPr/>
              <a:t>17</a:t>
            </a:fld>
            <a:endParaRPr lang="en-US"/>
          </a:p>
        </p:txBody>
      </p:sp>
    </p:spTree>
    <p:extLst>
      <p:ext uri="{BB962C8B-B14F-4D97-AF65-F5344CB8AC3E}">
        <p14:creationId xmlns:p14="http://schemas.microsoft.com/office/powerpoint/2010/main" val="37407280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F1DDF457-4A5E-4BB2-AF64-0EF80FACCE1B}" type="slidenum">
              <a:rPr lang="en-US" smtClean="0"/>
              <a:pPr/>
              <a:t>18</a:t>
            </a:fld>
            <a:endParaRPr lang="en-US"/>
          </a:p>
        </p:txBody>
      </p:sp>
    </p:spTree>
    <p:extLst>
      <p:ext uri="{BB962C8B-B14F-4D97-AF65-F5344CB8AC3E}">
        <p14:creationId xmlns:p14="http://schemas.microsoft.com/office/powerpoint/2010/main" val="22728793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F1DDF457-4A5E-4BB2-AF64-0EF80FACCE1B}" type="slidenum">
              <a:rPr lang="en-US" smtClean="0"/>
              <a:pPr/>
              <a:t>19</a:t>
            </a:fld>
            <a:endParaRPr lang="en-US"/>
          </a:p>
        </p:txBody>
      </p:sp>
    </p:spTree>
    <p:extLst>
      <p:ext uri="{BB962C8B-B14F-4D97-AF65-F5344CB8AC3E}">
        <p14:creationId xmlns:p14="http://schemas.microsoft.com/office/powerpoint/2010/main" val="34441826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F1DDF457-4A5E-4BB2-AF64-0EF80FACCE1B}" type="slidenum">
              <a:rPr lang="en-US" smtClean="0"/>
              <a:pPr/>
              <a:t>20</a:t>
            </a:fld>
            <a:endParaRPr lang="en-US"/>
          </a:p>
        </p:txBody>
      </p:sp>
    </p:spTree>
    <p:extLst>
      <p:ext uri="{BB962C8B-B14F-4D97-AF65-F5344CB8AC3E}">
        <p14:creationId xmlns:p14="http://schemas.microsoft.com/office/powerpoint/2010/main" val="2946630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650" lvl="1" indent="-171450" algn="just">
              <a:lnSpc>
                <a:spcPct val="150000"/>
              </a:lnSpc>
              <a:buClr>
                <a:srgbClr val="3278B8"/>
              </a:buClr>
              <a:buFont typeface="Arial" panose="020B0604020202020204" pitchFamily="34" charset="0"/>
              <a:buChar char="•"/>
            </a:pPr>
            <a:r>
              <a:rPr lang="en-US" sz="1200" dirty="0">
                <a:latin typeface="Century" panose="02040604050505020304" pitchFamily="18" charset="0"/>
              </a:rPr>
              <a:t>The rightmost digit is 3. To determine this digit’s decimal value, we must multiply 3 by base value 10 to the power of 0 (10)</a:t>
            </a:r>
            <a:r>
              <a:rPr lang="en-US" sz="1200" baseline="30000" dirty="0">
                <a:latin typeface="Century" panose="02040604050505020304" pitchFamily="18" charset="0"/>
              </a:rPr>
              <a:t>0</a:t>
            </a:r>
            <a:r>
              <a:rPr lang="en-US" sz="1200" dirty="0">
                <a:latin typeface="Century" panose="02040604050505020304" pitchFamily="18" charset="0"/>
              </a:rPr>
              <a:t> which equals 3.</a:t>
            </a:r>
          </a:p>
          <a:p>
            <a:pPr marL="628650" lvl="1" indent="-171450" algn="just">
              <a:lnSpc>
                <a:spcPct val="150000"/>
              </a:lnSpc>
              <a:buClr>
                <a:srgbClr val="3278B8"/>
              </a:buClr>
              <a:buFont typeface="Arial" panose="020B0604020202020204" pitchFamily="34" charset="0"/>
              <a:buChar char="•"/>
            </a:pPr>
            <a:r>
              <a:rPr lang="en-US" sz="1200" dirty="0">
                <a:latin typeface="Century" panose="02040604050505020304" pitchFamily="18" charset="0"/>
              </a:rPr>
              <a:t>The next value will be the digit to the left. In our example, 2 will be the next digit. To find this digit’s decimal value, we will use the same formula as before, but this time we will increase the exponent value by 1. So the decimal value of the second digit is 2 times (10)</a:t>
            </a:r>
            <a:r>
              <a:rPr lang="en-US" sz="1200" baseline="30000" dirty="0">
                <a:latin typeface="Century" panose="02040604050505020304" pitchFamily="18" charset="0"/>
              </a:rPr>
              <a:t>1</a:t>
            </a:r>
            <a:r>
              <a:rPr lang="en-US" sz="1200" dirty="0">
                <a:latin typeface="Century" panose="02040604050505020304" pitchFamily="18" charset="0"/>
              </a:rPr>
              <a:t> which equals 20.</a:t>
            </a:r>
          </a:p>
          <a:p>
            <a:pPr marL="628650" lvl="1" indent="-171450" algn="just">
              <a:lnSpc>
                <a:spcPct val="150000"/>
              </a:lnSpc>
              <a:buClr>
                <a:srgbClr val="3278B8"/>
              </a:buClr>
              <a:buFont typeface="Arial" panose="020B0604020202020204" pitchFamily="34" charset="0"/>
              <a:buChar char="•"/>
            </a:pPr>
            <a:r>
              <a:rPr lang="en-US" sz="1200" dirty="0">
                <a:latin typeface="Century" panose="02040604050505020304" pitchFamily="18" charset="0"/>
              </a:rPr>
              <a:t>Continuing on, the next digit to the left is 1. We will once again increase the exponent value by 1 to find its value. Its decimal value is 1 multiplied by (10)</a:t>
            </a:r>
            <a:r>
              <a:rPr lang="en-US" sz="1200" baseline="30000" dirty="0">
                <a:latin typeface="Century" panose="02040604050505020304" pitchFamily="18" charset="0"/>
              </a:rPr>
              <a:t>2</a:t>
            </a:r>
            <a:r>
              <a:rPr lang="en-US" sz="1200" dirty="0">
                <a:latin typeface="Century" panose="02040604050505020304" pitchFamily="18" charset="0"/>
              </a:rPr>
              <a:t> which equals 100.</a:t>
            </a:r>
          </a:p>
          <a:p>
            <a:endParaRPr lang="en-AU" dirty="0"/>
          </a:p>
        </p:txBody>
      </p:sp>
      <p:sp>
        <p:nvSpPr>
          <p:cNvPr id="4" name="Slide Number Placeholder 3"/>
          <p:cNvSpPr>
            <a:spLocks noGrp="1"/>
          </p:cNvSpPr>
          <p:nvPr>
            <p:ph type="sldNum" sz="quarter" idx="5"/>
          </p:nvPr>
        </p:nvSpPr>
        <p:spPr/>
        <p:txBody>
          <a:bodyPr/>
          <a:lstStyle/>
          <a:p>
            <a:fld id="{F1DDF457-4A5E-4BB2-AF64-0EF80FACCE1B}" type="slidenum">
              <a:rPr lang="en-US" smtClean="0"/>
              <a:pPr/>
              <a:t>21</a:t>
            </a:fld>
            <a:endParaRPr lang="en-US"/>
          </a:p>
        </p:txBody>
      </p:sp>
    </p:spTree>
    <p:extLst>
      <p:ext uri="{BB962C8B-B14F-4D97-AF65-F5344CB8AC3E}">
        <p14:creationId xmlns:p14="http://schemas.microsoft.com/office/powerpoint/2010/main" val="20648816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650" lvl="1" indent="-171450" algn="just">
              <a:lnSpc>
                <a:spcPct val="140000"/>
              </a:lnSpc>
              <a:buClr>
                <a:srgbClr val="3278B8"/>
              </a:buClr>
              <a:buFont typeface="Arial" panose="020B0604020202020204" pitchFamily="34" charset="0"/>
              <a:buChar char="•"/>
            </a:pPr>
            <a:r>
              <a:rPr lang="en-US" sz="1200" dirty="0">
                <a:latin typeface="Century" panose="02040604050505020304" pitchFamily="18" charset="0"/>
              </a:rPr>
              <a:t>The rightmost value is 1 - its decimal value is determined by multiplying 1 with the value 2 to the power of 0 (2)</a:t>
            </a:r>
            <a:r>
              <a:rPr lang="en-US" sz="1200" baseline="30000" dirty="0">
                <a:latin typeface="Century" panose="02040604050505020304" pitchFamily="18" charset="0"/>
              </a:rPr>
              <a:t>0</a:t>
            </a:r>
            <a:r>
              <a:rPr lang="en-US" sz="1200" dirty="0">
                <a:latin typeface="Century" panose="02040604050505020304" pitchFamily="18" charset="0"/>
              </a:rPr>
              <a:t> which is 1. We use 2 here since that’s the base of binary values like 10 is the base of decimal values.</a:t>
            </a:r>
          </a:p>
          <a:p>
            <a:pPr marL="628650" lvl="1" indent="-171450" algn="just">
              <a:lnSpc>
                <a:spcPct val="140000"/>
              </a:lnSpc>
              <a:buClr>
                <a:srgbClr val="3278B8"/>
              </a:buClr>
              <a:buFont typeface="Arial" panose="020B0604020202020204" pitchFamily="34" charset="0"/>
              <a:buChar char="•"/>
            </a:pPr>
            <a:r>
              <a:rPr lang="en-US" sz="1200" dirty="0">
                <a:latin typeface="Century" panose="02040604050505020304" pitchFamily="18" charset="0"/>
              </a:rPr>
              <a:t>The value of the next digit to the left is 0. We’ll increase the exponent value by 1. Its decimal value is 0 multiplied by (2)</a:t>
            </a:r>
            <a:r>
              <a:rPr lang="en-US" sz="1200" baseline="30000" dirty="0">
                <a:latin typeface="Century" panose="02040604050505020304" pitchFamily="18" charset="0"/>
              </a:rPr>
              <a:t>1</a:t>
            </a:r>
            <a:r>
              <a:rPr lang="en-US" sz="1200" dirty="0">
                <a:latin typeface="Century" panose="02040604050505020304" pitchFamily="18" charset="0"/>
              </a:rPr>
              <a:t> which equals 0.</a:t>
            </a:r>
          </a:p>
          <a:p>
            <a:pPr marL="628650" lvl="1" indent="-171450" algn="just">
              <a:lnSpc>
                <a:spcPct val="140000"/>
              </a:lnSpc>
              <a:buClr>
                <a:srgbClr val="3278B8"/>
              </a:buClr>
              <a:buFont typeface="Arial" panose="020B0604020202020204" pitchFamily="34" charset="0"/>
              <a:buChar char="•"/>
            </a:pPr>
            <a:r>
              <a:rPr lang="en-US" sz="1200" dirty="0">
                <a:latin typeface="Century" panose="02040604050505020304" pitchFamily="18" charset="0"/>
              </a:rPr>
              <a:t>The value of the next digit to the left is 1. We’ll increase the exponent value by 1 again. Its decimal value is 1 multiplied by (2)</a:t>
            </a:r>
            <a:r>
              <a:rPr lang="en-US" sz="1200" baseline="30000" dirty="0">
                <a:latin typeface="Century" panose="02040604050505020304" pitchFamily="18" charset="0"/>
              </a:rPr>
              <a:t>2</a:t>
            </a:r>
            <a:r>
              <a:rPr lang="en-US" sz="1200" dirty="0">
                <a:latin typeface="Century" panose="02040604050505020304" pitchFamily="18" charset="0"/>
              </a:rPr>
              <a:t> which equals 4.</a:t>
            </a:r>
          </a:p>
          <a:p>
            <a:endParaRPr lang="en-AU" dirty="0"/>
          </a:p>
        </p:txBody>
      </p:sp>
      <p:sp>
        <p:nvSpPr>
          <p:cNvPr id="4" name="Slide Number Placeholder 3"/>
          <p:cNvSpPr>
            <a:spLocks noGrp="1"/>
          </p:cNvSpPr>
          <p:nvPr>
            <p:ph type="sldNum" sz="quarter" idx="5"/>
          </p:nvPr>
        </p:nvSpPr>
        <p:spPr/>
        <p:txBody>
          <a:bodyPr/>
          <a:lstStyle/>
          <a:p>
            <a:fld id="{F1DDF457-4A5E-4BB2-AF64-0EF80FACCE1B}" type="slidenum">
              <a:rPr lang="en-US" smtClean="0"/>
              <a:pPr/>
              <a:t>22</a:t>
            </a:fld>
            <a:endParaRPr lang="en-US"/>
          </a:p>
        </p:txBody>
      </p:sp>
    </p:spTree>
    <p:extLst>
      <p:ext uri="{BB962C8B-B14F-4D97-AF65-F5344CB8AC3E}">
        <p14:creationId xmlns:p14="http://schemas.microsoft.com/office/powerpoint/2010/main" val="2004847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ar-JO"/>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ar-JO"/>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07204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ar-JO"/>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JO"/>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885314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ar-JO"/>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JO"/>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107689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ar-JO"/>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JO"/>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38200" y="6356350"/>
            <a:ext cx="2743200" cy="365125"/>
          </a:xfrm>
        </p:spPr>
        <p:txBody>
          <a:bodyPr/>
          <a:lstStyle>
            <a:lvl1pPr>
              <a:defRPr sz="1200" b="0">
                <a:solidFill>
                  <a:schemeClr val="bg1">
                    <a:lumMod val="50000"/>
                  </a:schemeClr>
                </a:solidFill>
                <a:latin typeface="Times New Roman" panose="02020603050405020304" pitchFamily="18" charset="0"/>
                <a:cs typeface="Times New Roman" panose="02020603050405020304" pitchFamily="18" charset="0"/>
              </a:defRPr>
            </a:lvl1pPr>
          </a:lstStyle>
          <a:p>
            <a:r>
              <a:rPr lang="en-US" dirty="0"/>
              <a:t>Slide </a:t>
            </a:r>
            <a:fld id="{4FAB73BC-B049-4115-A692-8D63A059BFB8}" type="slidenum">
              <a:rPr lang="en-US" smtClean="0"/>
              <a:pPr/>
              <a:t>‹#›</a:t>
            </a:fld>
            <a:r>
              <a:rPr lang="en-US" dirty="0"/>
              <a:t> of 23</a:t>
            </a:r>
          </a:p>
        </p:txBody>
      </p:sp>
    </p:spTree>
    <p:extLst>
      <p:ext uri="{BB962C8B-B14F-4D97-AF65-F5344CB8AC3E}">
        <p14:creationId xmlns:p14="http://schemas.microsoft.com/office/powerpoint/2010/main" val="2815354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ar-JO"/>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811652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ar-JO"/>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JO"/>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JO"/>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61861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ar-JO"/>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JO"/>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JO"/>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71917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ar-JO"/>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003371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2045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JO"/>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JO"/>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68041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JO"/>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JO"/>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ar-JO"/>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22706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ar-JO"/>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JO"/>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69390756"/>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ar-J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65340" y="2312920"/>
            <a:ext cx="10136037" cy="2862322"/>
          </a:xfrm>
          <a:prstGeom prst="rect">
            <a:avLst/>
          </a:prstGeom>
          <a:noFill/>
        </p:spPr>
        <p:txBody>
          <a:bodyPr wrap="square" rtlCol="0">
            <a:spAutoFit/>
          </a:bodyPr>
          <a:lstStyle/>
          <a:p>
            <a:pPr algn="ctr"/>
            <a:r>
              <a:rPr lang="en-US" sz="6000" b="1" dirty="0">
                <a:latin typeface="Century" panose="02040604050505020304" pitchFamily="18" charset="0"/>
                <a:cs typeface="Times New Roman" panose="02020603050405020304" pitchFamily="18" charset="0"/>
              </a:rPr>
              <a:t>How Computer Works </a:t>
            </a:r>
          </a:p>
          <a:p>
            <a:pPr algn="ctr"/>
            <a:r>
              <a:rPr lang="en-US" sz="6000" b="1" dirty="0">
                <a:latin typeface="Century" panose="02040604050505020304" pitchFamily="18" charset="0"/>
                <a:cs typeface="Times New Roman" panose="02020603050405020304" pitchFamily="18" charset="0"/>
              </a:rPr>
              <a:t>&amp;</a:t>
            </a:r>
          </a:p>
          <a:p>
            <a:pPr algn="ctr"/>
            <a:r>
              <a:rPr lang="en-US" sz="6000" b="1" dirty="0">
                <a:latin typeface="Century" panose="02040604050505020304" pitchFamily="18" charset="0"/>
                <a:cs typeface="Times New Roman" panose="02020603050405020304" pitchFamily="18" charset="0"/>
              </a:rPr>
              <a:t>Number Bases</a:t>
            </a:r>
          </a:p>
        </p:txBody>
      </p:sp>
      <p:sp>
        <p:nvSpPr>
          <p:cNvPr id="11" name="Rectangle 10"/>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prstClr val="white"/>
                </a:solidFill>
                <a:latin typeface="Century" panose="02040604050505020304" pitchFamily="18" charset="0"/>
              </a:rPr>
              <a:t>Chapter 2 Part1</a:t>
            </a:r>
            <a:endParaRPr lang="en-US" sz="1200" dirty="0">
              <a:latin typeface="Century" panose="02040604050505020304" pitchFamily="18" charset="0"/>
            </a:endParaRPr>
          </a:p>
        </p:txBody>
      </p:sp>
    </p:spTree>
    <p:extLst>
      <p:ext uri="{BB962C8B-B14F-4D97-AF65-F5344CB8AC3E}">
        <p14:creationId xmlns:p14="http://schemas.microsoft.com/office/powerpoint/2010/main" val="17684291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Century" panose="02040604050505020304" pitchFamily="18" charset="0"/>
              </a:rPr>
              <a:t>Output</a:t>
            </a:r>
            <a:endParaRPr lang="en-US" sz="1200" dirty="0">
              <a:latin typeface="Century" panose="02040604050505020304" pitchFamily="18" charset="0"/>
            </a:endParaRPr>
          </a:p>
        </p:txBody>
      </p:sp>
      <p:sp>
        <p:nvSpPr>
          <p:cNvPr id="7" name="Content Placeholder 2"/>
          <p:cNvSpPr>
            <a:spLocks noGrp="1"/>
          </p:cNvSpPr>
          <p:nvPr>
            <p:ph idx="1"/>
          </p:nvPr>
        </p:nvSpPr>
        <p:spPr>
          <a:xfrm>
            <a:off x="1000837" y="1234969"/>
            <a:ext cx="5536441" cy="5121381"/>
          </a:xfrm>
        </p:spPr>
        <p:txBody>
          <a:bodyPr>
            <a:noAutofit/>
          </a:bodyPr>
          <a:lstStyle/>
          <a:p>
            <a:pPr algn="just">
              <a:lnSpc>
                <a:spcPct val="150000"/>
              </a:lnSpc>
              <a:buClr>
                <a:srgbClr val="3278B8"/>
              </a:buClr>
            </a:pPr>
            <a:r>
              <a:rPr lang="en-US" sz="2000" dirty="0">
                <a:latin typeface="Century" panose="02040604050505020304" pitchFamily="18" charset="0"/>
              </a:rPr>
              <a:t>Once the CPU processes data and sends out instructions on how to handle it, output is produced.</a:t>
            </a:r>
          </a:p>
          <a:p>
            <a:pPr algn="just">
              <a:lnSpc>
                <a:spcPct val="150000"/>
              </a:lnSpc>
              <a:buClr>
                <a:srgbClr val="3278B8"/>
              </a:buClr>
            </a:pPr>
            <a:r>
              <a:rPr lang="en-US" sz="2000" dirty="0">
                <a:latin typeface="Century" panose="02040604050505020304" pitchFamily="18" charset="0"/>
              </a:rPr>
              <a:t>Examples of output devices include: </a:t>
            </a:r>
            <a:r>
              <a:rPr lang="en-US" sz="2000" dirty="0">
                <a:solidFill>
                  <a:srgbClr val="FF0000"/>
                </a:solidFill>
                <a:latin typeface="Century" panose="02040604050505020304" pitchFamily="18" charset="0"/>
              </a:rPr>
              <a:t>Monitors, Speakers, and Printers.</a:t>
            </a:r>
          </a:p>
          <a:p>
            <a:pPr algn="just">
              <a:lnSpc>
                <a:spcPct val="150000"/>
              </a:lnSpc>
              <a:buClr>
                <a:srgbClr val="3278B8"/>
              </a:buClr>
            </a:pPr>
            <a:r>
              <a:rPr lang="en-US" sz="2000" dirty="0">
                <a:latin typeface="Century" panose="02040604050505020304" pitchFamily="18" charset="0"/>
              </a:rPr>
              <a:t>If we clicked a mouse to open a file, the output would be the monitor displaying the file’s content.</a:t>
            </a:r>
          </a:p>
          <a:p>
            <a:pPr algn="just">
              <a:lnSpc>
                <a:spcPct val="150000"/>
              </a:lnSpc>
              <a:buClr>
                <a:srgbClr val="3278B8"/>
              </a:buClr>
            </a:pPr>
            <a:r>
              <a:rPr lang="en-US" sz="2000" dirty="0">
                <a:latin typeface="Century" panose="02040604050505020304" pitchFamily="18" charset="0"/>
              </a:rPr>
              <a:t>Output is the final step in the process of our computer interaction.</a:t>
            </a:r>
          </a:p>
          <a:p>
            <a:pPr algn="just">
              <a:lnSpc>
                <a:spcPct val="150000"/>
              </a:lnSpc>
              <a:buClr>
                <a:srgbClr val="3278B8"/>
              </a:buClr>
            </a:pPr>
            <a:endParaRPr lang="en-US" sz="2000" dirty="0">
              <a:latin typeface="Century" panose="02040604050505020304"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234969"/>
            <a:ext cx="6483539" cy="4715301"/>
          </a:xfrm>
          <a:prstGeom prst="rect">
            <a:avLst/>
          </a:prstGeom>
        </p:spPr>
      </p:pic>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10</a:t>
            </a:fld>
            <a:r>
              <a:rPr lang="en-US"/>
              <a:t> of 23</a:t>
            </a:r>
            <a:endParaRPr lang="en-US" dirty="0"/>
          </a:p>
        </p:txBody>
      </p:sp>
    </p:spTree>
    <p:extLst>
      <p:ext uri="{BB962C8B-B14F-4D97-AF65-F5344CB8AC3E}">
        <p14:creationId xmlns:p14="http://schemas.microsoft.com/office/powerpoint/2010/main" val="24074640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10058400" cy="5346986"/>
          </a:xfrm>
        </p:spPr>
        <p:txBody>
          <a:bodyPr>
            <a:normAutofit/>
          </a:bodyPr>
          <a:lstStyle/>
          <a:p>
            <a:pPr algn="just">
              <a:lnSpc>
                <a:spcPct val="150000"/>
              </a:lnSpc>
              <a:buClr>
                <a:srgbClr val="3278B8"/>
              </a:buClr>
            </a:pPr>
            <a:r>
              <a:rPr lang="en-US" sz="2200" dirty="0">
                <a:latin typeface="Century" panose="02040604050505020304" pitchFamily="18" charset="0"/>
              </a:rPr>
              <a:t>When we think about numbers in everyday life, we are almost always thinking of decimal numbers, or numbers in base 10, where each digit of a number can be one of ten values. </a:t>
            </a:r>
          </a:p>
          <a:p>
            <a:pPr algn="just">
              <a:lnSpc>
                <a:spcPct val="150000"/>
              </a:lnSpc>
              <a:buClr>
                <a:srgbClr val="3278B8"/>
              </a:buClr>
            </a:pPr>
            <a:r>
              <a:rPr lang="en-US" sz="2200" dirty="0">
                <a:latin typeface="Century" panose="02040604050505020304" pitchFamily="18" charset="0"/>
              </a:rPr>
              <a:t>When we wish to discuss non-ten bases, we use a leading notation like this: </a:t>
            </a:r>
            <a:r>
              <a:rPr lang="en-US" sz="2200" dirty="0">
                <a:solidFill>
                  <a:srgbClr val="FF0000"/>
                </a:solidFill>
                <a:latin typeface="Century" panose="02040604050505020304" pitchFamily="18" charset="0"/>
              </a:rPr>
              <a:t>0b1100111101 (binary for decimal 829). </a:t>
            </a:r>
            <a:r>
              <a:rPr lang="en-US" sz="2200" dirty="0">
                <a:latin typeface="Century" panose="02040604050505020304" pitchFamily="18" charset="0"/>
              </a:rPr>
              <a:t>Any number can be a base; however binary, hexadecimal, and decimal are the most common in computer systems.</a:t>
            </a:r>
          </a:p>
          <a:p>
            <a:pPr lvl="1" algn="just">
              <a:lnSpc>
                <a:spcPct val="150000"/>
              </a:lnSpc>
              <a:buClr>
                <a:srgbClr val="3278B8"/>
              </a:buClr>
            </a:pPr>
            <a:r>
              <a:rPr lang="en-US" sz="1800" dirty="0">
                <a:latin typeface="Century" panose="02040604050505020304" pitchFamily="18" charset="0"/>
              </a:rPr>
              <a:t>Binary (Base 2): leading 0b</a:t>
            </a:r>
          </a:p>
          <a:p>
            <a:pPr lvl="1" algn="just">
              <a:lnSpc>
                <a:spcPct val="150000"/>
              </a:lnSpc>
              <a:buClr>
                <a:srgbClr val="3278B8"/>
              </a:buClr>
            </a:pPr>
            <a:r>
              <a:rPr lang="en-US" sz="1800" dirty="0">
                <a:latin typeface="Century" panose="02040604050505020304" pitchFamily="18" charset="0"/>
              </a:rPr>
              <a:t>Decimal (Base 10): leading nothing (we use it all the time!)</a:t>
            </a:r>
          </a:p>
          <a:p>
            <a:pPr lvl="1" algn="just">
              <a:lnSpc>
                <a:spcPct val="150000"/>
              </a:lnSpc>
              <a:buClr>
                <a:srgbClr val="3278B8"/>
              </a:buClr>
            </a:pPr>
            <a:r>
              <a:rPr lang="en-US" sz="1800" dirty="0">
                <a:latin typeface="Century" panose="02040604050505020304" pitchFamily="18" charset="0"/>
              </a:rPr>
              <a:t>Hexadecimal (Base 16): leading 0x</a:t>
            </a: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Introduction to Bases</a:t>
            </a:r>
          </a:p>
        </p:txBody>
      </p:sp>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11</a:t>
            </a:fld>
            <a:r>
              <a:rPr lang="en-US"/>
              <a:t> of 23</a:t>
            </a:r>
            <a:endParaRPr lang="en-US" dirty="0"/>
          </a:p>
        </p:txBody>
      </p:sp>
    </p:spTree>
    <p:extLst>
      <p:ext uri="{BB962C8B-B14F-4D97-AF65-F5344CB8AC3E}">
        <p14:creationId xmlns:p14="http://schemas.microsoft.com/office/powerpoint/2010/main" val="37232183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10058400" cy="5346986"/>
          </a:xfrm>
        </p:spPr>
        <p:txBody>
          <a:bodyPr>
            <a:normAutofit/>
          </a:bodyPr>
          <a:lstStyle/>
          <a:p>
            <a:pPr algn="just">
              <a:lnSpc>
                <a:spcPct val="150000"/>
              </a:lnSpc>
              <a:buClr>
                <a:srgbClr val="3278B8"/>
              </a:buClr>
            </a:pPr>
            <a:r>
              <a:rPr lang="en-US" sz="2200" dirty="0">
                <a:latin typeface="Century" panose="02040604050505020304" pitchFamily="18" charset="0"/>
              </a:rPr>
              <a:t>As an IT person, it’s important to understand number systems like binary and hexadecimal because they are vital for representing data within a computer.</a:t>
            </a:r>
          </a:p>
          <a:p>
            <a:pPr algn="just">
              <a:lnSpc>
                <a:spcPct val="150000"/>
              </a:lnSpc>
              <a:buClr>
                <a:srgbClr val="3278B8"/>
              </a:buClr>
            </a:pPr>
            <a:r>
              <a:rPr lang="en-US" sz="2200" dirty="0">
                <a:latin typeface="Century" panose="02040604050505020304" pitchFamily="18" charset="0"/>
              </a:rPr>
              <a:t> In this section, we will discuss the binary and hexadecimal number system.</a:t>
            </a: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Introduction to Bases</a:t>
            </a:r>
          </a:p>
        </p:txBody>
      </p:sp>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12</a:t>
            </a:fld>
            <a:r>
              <a:rPr lang="en-US"/>
              <a:t> of 23</a:t>
            </a:r>
            <a:endParaRPr lang="en-US" dirty="0"/>
          </a:p>
        </p:txBody>
      </p:sp>
    </p:spTree>
    <p:extLst>
      <p:ext uri="{BB962C8B-B14F-4D97-AF65-F5344CB8AC3E}">
        <p14:creationId xmlns:p14="http://schemas.microsoft.com/office/powerpoint/2010/main" val="26296142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10058400" cy="5346986"/>
          </a:xfrm>
        </p:spPr>
        <p:txBody>
          <a:bodyPr>
            <a:normAutofit/>
          </a:bodyPr>
          <a:lstStyle/>
          <a:p>
            <a:pPr algn="just">
              <a:lnSpc>
                <a:spcPct val="150000"/>
              </a:lnSpc>
              <a:buClr>
                <a:srgbClr val="3278B8"/>
              </a:buClr>
            </a:pPr>
            <a:r>
              <a:rPr lang="en-US" sz="2200" dirty="0">
                <a:latin typeface="Century" panose="02040604050505020304" pitchFamily="18" charset="0"/>
              </a:rPr>
              <a:t>Binary information is defined as relating to, composed of, or involving two things. What we, as computer scientists, understand as examples of binary can be broken into two distinct categories:</a:t>
            </a:r>
          </a:p>
          <a:p>
            <a:pPr lvl="1" algn="just">
              <a:lnSpc>
                <a:spcPct val="150000"/>
              </a:lnSpc>
              <a:buClr>
                <a:srgbClr val="3278B8"/>
              </a:buClr>
            </a:pPr>
            <a:r>
              <a:rPr lang="en-US" sz="2200" dirty="0">
                <a:solidFill>
                  <a:srgbClr val="FF0000"/>
                </a:solidFill>
                <a:latin typeface="Century" panose="02040604050505020304" pitchFamily="18" charset="0"/>
              </a:rPr>
              <a:t>Binary Numbers.</a:t>
            </a:r>
          </a:p>
          <a:p>
            <a:pPr lvl="1" algn="just">
              <a:lnSpc>
                <a:spcPct val="150000"/>
              </a:lnSpc>
              <a:buClr>
                <a:srgbClr val="3278B8"/>
              </a:buClr>
            </a:pPr>
            <a:r>
              <a:rPr lang="en-US" sz="2200" dirty="0">
                <a:solidFill>
                  <a:srgbClr val="FF0000"/>
                </a:solidFill>
                <a:latin typeface="Century" panose="02040604050505020304" pitchFamily="18" charset="0"/>
              </a:rPr>
              <a:t>Binary Data.</a:t>
            </a:r>
          </a:p>
          <a:p>
            <a:pPr algn="just">
              <a:lnSpc>
                <a:spcPct val="150000"/>
              </a:lnSpc>
              <a:buClr>
                <a:srgbClr val="3278B8"/>
              </a:buClr>
            </a:pPr>
            <a:r>
              <a:rPr lang="en-US" sz="2200" dirty="0">
                <a:latin typeface="Century" panose="02040604050505020304" pitchFamily="18" charset="0"/>
              </a:rPr>
              <a:t>Binary numbers are expressed as a combination of 0s and 1s. For example, 100110 is the binary equivalent of the number 38.</a:t>
            </a: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Binary</a:t>
            </a:r>
          </a:p>
        </p:txBody>
      </p:sp>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13</a:t>
            </a:fld>
            <a:r>
              <a:rPr lang="en-US"/>
              <a:t> of 23</a:t>
            </a:r>
            <a:endParaRPr lang="en-US" dirty="0"/>
          </a:p>
        </p:txBody>
      </p:sp>
    </p:spTree>
    <p:extLst>
      <p:ext uri="{BB962C8B-B14F-4D97-AF65-F5344CB8AC3E}">
        <p14:creationId xmlns:p14="http://schemas.microsoft.com/office/powerpoint/2010/main" val="21629846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10058400" cy="5346986"/>
          </a:xfrm>
        </p:spPr>
        <p:txBody>
          <a:bodyPr>
            <a:normAutofit/>
          </a:bodyPr>
          <a:lstStyle/>
          <a:p>
            <a:pPr algn="just">
              <a:lnSpc>
                <a:spcPct val="150000"/>
              </a:lnSpc>
              <a:buClr>
                <a:srgbClr val="3278B8"/>
              </a:buClr>
            </a:pPr>
            <a:r>
              <a:rPr lang="en-US" sz="2200" dirty="0">
                <a:latin typeface="Century" panose="02040604050505020304" pitchFamily="18" charset="0"/>
              </a:rPr>
              <a:t>Here you can see decimal values 1 - 10 represented in binary form:</a:t>
            </a:r>
          </a:p>
          <a:p>
            <a:pPr algn="just">
              <a:lnSpc>
                <a:spcPct val="150000"/>
              </a:lnSpc>
              <a:buClr>
                <a:srgbClr val="3278B8"/>
              </a:buClr>
            </a:pPr>
            <a:endParaRPr lang="en-US" sz="2200" dirty="0">
              <a:latin typeface="Century" panose="02040604050505020304" pitchFamily="18" charset="0"/>
            </a:endParaRP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Binary</a:t>
            </a:r>
          </a:p>
        </p:txBody>
      </p:sp>
      <p:graphicFrame>
        <p:nvGraphicFramePr>
          <p:cNvPr id="4" name="Table 4">
            <a:extLst>
              <a:ext uri="{FF2B5EF4-FFF2-40B4-BE49-F238E27FC236}">
                <a16:creationId xmlns:a16="http://schemas.microsoft.com/office/drawing/2014/main" id="{1CF9CF93-F641-0B70-1CBF-6CA45A40A1FB}"/>
              </a:ext>
            </a:extLst>
          </p:cNvPr>
          <p:cNvGraphicFramePr>
            <a:graphicFrameLocks noGrp="1"/>
          </p:cNvGraphicFramePr>
          <p:nvPr>
            <p:extLst>
              <p:ext uri="{D42A27DB-BD31-4B8C-83A1-F6EECF244321}">
                <p14:modId xmlns:p14="http://schemas.microsoft.com/office/powerpoint/2010/main" val="2621819495"/>
              </p:ext>
            </p:extLst>
          </p:nvPr>
        </p:nvGraphicFramePr>
        <p:xfrm>
          <a:off x="2999079" y="2022890"/>
          <a:ext cx="5975478" cy="4267200"/>
        </p:xfrm>
        <a:graphic>
          <a:graphicData uri="http://schemas.openxmlformats.org/drawingml/2006/table">
            <a:tbl>
              <a:tblPr firstRow="1" bandRow="1">
                <a:tableStyleId>{327F97BB-C833-4FB7-BDE5-3F7075034690}</a:tableStyleId>
              </a:tblPr>
              <a:tblGrid>
                <a:gridCol w="2987739">
                  <a:extLst>
                    <a:ext uri="{9D8B030D-6E8A-4147-A177-3AD203B41FA5}">
                      <a16:colId xmlns:a16="http://schemas.microsoft.com/office/drawing/2014/main" val="226638243"/>
                    </a:ext>
                  </a:extLst>
                </a:gridCol>
                <a:gridCol w="2987739">
                  <a:extLst>
                    <a:ext uri="{9D8B030D-6E8A-4147-A177-3AD203B41FA5}">
                      <a16:colId xmlns:a16="http://schemas.microsoft.com/office/drawing/2014/main" val="1769505841"/>
                    </a:ext>
                  </a:extLst>
                </a:gridCol>
              </a:tblGrid>
              <a:tr h="370840">
                <a:tc>
                  <a:txBody>
                    <a:bodyPr/>
                    <a:lstStyle/>
                    <a:p>
                      <a:pPr algn="ctr"/>
                      <a:r>
                        <a:rPr lang="en-US" sz="2200" dirty="0"/>
                        <a:t>Decimal</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200" dirty="0"/>
                        <a:t>Binary</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7236294"/>
                  </a:ext>
                </a:extLst>
              </a:tr>
              <a:tr h="370840">
                <a:tc>
                  <a:txBody>
                    <a:bodyPr/>
                    <a:lstStyle/>
                    <a:p>
                      <a:pPr algn="ctr"/>
                      <a:r>
                        <a:rPr lang="en-US" sz="2200" dirty="0"/>
                        <a:t>1</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200" dirty="0"/>
                        <a:t>1</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4259613"/>
                  </a:ext>
                </a:extLst>
              </a:tr>
              <a:tr h="370840">
                <a:tc>
                  <a:txBody>
                    <a:bodyPr/>
                    <a:lstStyle/>
                    <a:p>
                      <a:pPr algn="ctr"/>
                      <a:r>
                        <a:rPr lang="en-US" sz="2200" dirty="0"/>
                        <a:t>2</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200" dirty="0"/>
                        <a:t>10</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29070592"/>
                  </a:ext>
                </a:extLst>
              </a:tr>
              <a:tr h="370840">
                <a:tc>
                  <a:txBody>
                    <a:bodyPr/>
                    <a:lstStyle/>
                    <a:p>
                      <a:pPr algn="ctr"/>
                      <a:r>
                        <a:rPr lang="en-US" sz="2200" dirty="0"/>
                        <a:t>3</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200" dirty="0"/>
                        <a:t>11</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58799523"/>
                  </a:ext>
                </a:extLst>
              </a:tr>
              <a:tr h="370840">
                <a:tc>
                  <a:txBody>
                    <a:bodyPr/>
                    <a:lstStyle/>
                    <a:p>
                      <a:pPr algn="ctr"/>
                      <a:r>
                        <a:rPr lang="en-US" sz="2200" dirty="0"/>
                        <a:t>4</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200" dirty="0"/>
                        <a:t>100</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28141566"/>
                  </a:ext>
                </a:extLst>
              </a:tr>
              <a:tr h="370840">
                <a:tc>
                  <a:txBody>
                    <a:bodyPr/>
                    <a:lstStyle/>
                    <a:p>
                      <a:pPr algn="ctr"/>
                      <a:r>
                        <a:rPr lang="en-US" sz="2200" dirty="0"/>
                        <a:t>5</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200" dirty="0"/>
                        <a:t>101</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9409066"/>
                  </a:ext>
                </a:extLst>
              </a:tr>
              <a:tr h="370840">
                <a:tc>
                  <a:txBody>
                    <a:bodyPr/>
                    <a:lstStyle/>
                    <a:p>
                      <a:pPr algn="ctr"/>
                      <a:r>
                        <a:rPr lang="en-US" sz="2200" dirty="0"/>
                        <a:t>6</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200" dirty="0"/>
                        <a:t>110</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69122613"/>
                  </a:ext>
                </a:extLst>
              </a:tr>
              <a:tr h="370840">
                <a:tc>
                  <a:txBody>
                    <a:bodyPr/>
                    <a:lstStyle/>
                    <a:p>
                      <a:pPr algn="ctr"/>
                      <a:r>
                        <a:rPr lang="en-US" sz="2200" dirty="0"/>
                        <a:t>7</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200" dirty="0"/>
                        <a:t>111</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93549188"/>
                  </a:ext>
                </a:extLst>
              </a:tr>
              <a:tr h="370840">
                <a:tc>
                  <a:txBody>
                    <a:bodyPr/>
                    <a:lstStyle/>
                    <a:p>
                      <a:pPr algn="ctr"/>
                      <a:r>
                        <a:rPr lang="en-US" sz="2200" dirty="0"/>
                        <a:t>8</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200" dirty="0"/>
                        <a:t>1000</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0467626"/>
                  </a:ext>
                </a:extLst>
              </a:tr>
              <a:tr h="370840">
                <a:tc>
                  <a:txBody>
                    <a:bodyPr/>
                    <a:lstStyle/>
                    <a:p>
                      <a:pPr algn="ctr"/>
                      <a:r>
                        <a:rPr lang="en-US" sz="2200" dirty="0"/>
                        <a:t>9</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200" dirty="0"/>
                        <a:t>1001</a:t>
                      </a:r>
                      <a:endParaRPr lang="en-AU" sz="22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50198121"/>
                  </a:ext>
                </a:extLst>
              </a:tr>
            </a:tbl>
          </a:graphicData>
        </a:graphic>
      </p:graphicFrame>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14</a:t>
            </a:fld>
            <a:r>
              <a:rPr lang="en-US"/>
              <a:t> of 23</a:t>
            </a:r>
            <a:endParaRPr lang="en-US" dirty="0"/>
          </a:p>
        </p:txBody>
      </p:sp>
    </p:spTree>
    <p:extLst>
      <p:ext uri="{BB962C8B-B14F-4D97-AF65-F5344CB8AC3E}">
        <p14:creationId xmlns:p14="http://schemas.microsoft.com/office/powerpoint/2010/main" val="29842615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10058400" cy="5346986"/>
          </a:xfrm>
        </p:spPr>
        <p:txBody>
          <a:bodyPr>
            <a:normAutofit/>
          </a:bodyPr>
          <a:lstStyle/>
          <a:p>
            <a:pPr algn="just">
              <a:lnSpc>
                <a:spcPct val="150000"/>
              </a:lnSpc>
              <a:buClr>
                <a:srgbClr val="3278B8"/>
              </a:buClr>
            </a:pPr>
            <a:r>
              <a:rPr lang="en-US" sz="2200" dirty="0">
                <a:latin typeface="Century" panose="02040604050505020304" pitchFamily="18" charset="0"/>
              </a:rPr>
              <a:t>Common examples of binary data include:</a:t>
            </a:r>
          </a:p>
          <a:p>
            <a:pPr lvl="1" algn="just">
              <a:lnSpc>
                <a:spcPct val="150000"/>
              </a:lnSpc>
              <a:buClr>
                <a:srgbClr val="3278B8"/>
              </a:buClr>
            </a:pPr>
            <a:r>
              <a:rPr lang="en-US" sz="2200" dirty="0">
                <a:latin typeface="Century" panose="02040604050505020304" pitchFamily="18" charset="0"/>
              </a:rPr>
              <a:t>Machine Code (001010101100111001010010011)</a:t>
            </a:r>
          </a:p>
          <a:p>
            <a:pPr lvl="1" algn="just">
              <a:lnSpc>
                <a:spcPct val="150000"/>
              </a:lnSpc>
              <a:buClr>
                <a:srgbClr val="3278B8"/>
              </a:buClr>
            </a:pPr>
            <a:r>
              <a:rPr lang="en-US" sz="2200" dirty="0">
                <a:latin typeface="Century" panose="02040604050505020304" pitchFamily="18" charset="0"/>
              </a:rPr>
              <a:t>Boolean Expressions (True or False)</a:t>
            </a:r>
          </a:p>
          <a:p>
            <a:pPr lvl="1" algn="just">
              <a:lnSpc>
                <a:spcPct val="150000"/>
              </a:lnSpc>
              <a:buClr>
                <a:srgbClr val="3278B8"/>
              </a:buClr>
            </a:pPr>
            <a:r>
              <a:rPr lang="en-US" sz="2200" dirty="0">
                <a:latin typeface="Century" panose="02040604050505020304" pitchFamily="18" charset="0"/>
              </a:rPr>
              <a:t>Hardware states (On or Off)</a:t>
            </a:r>
          </a:p>
          <a:p>
            <a:pPr lvl="1" algn="just">
              <a:lnSpc>
                <a:spcPct val="150000"/>
              </a:lnSpc>
              <a:buClr>
                <a:srgbClr val="3278B8"/>
              </a:buClr>
            </a:pPr>
            <a:r>
              <a:rPr lang="en-US" sz="2200" dirty="0">
                <a:latin typeface="Century" panose="02040604050505020304" pitchFamily="18" charset="0"/>
              </a:rPr>
              <a:t>Networking and File Storage</a:t>
            </a:r>
          </a:p>
          <a:p>
            <a:pPr algn="just">
              <a:lnSpc>
                <a:spcPct val="150000"/>
              </a:lnSpc>
              <a:buClr>
                <a:srgbClr val="3278B8"/>
              </a:buClr>
            </a:pPr>
            <a:endParaRPr lang="en-US" sz="2200" dirty="0">
              <a:latin typeface="Century" panose="02040604050505020304" pitchFamily="18" charset="0"/>
            </a:endParaRP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Binary</a:t>
            </a:r>
          </a:p>
        </p:txBody>
      </p:sp>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15</a:t>
            </a:fld>
            <a:r>
              <a:rPr lang="en-US"/>
              <a:t> of 23</a:t>
            </a:r>
            <a:endParaRPr lang="en-US" dirty="0"/>
          </a:p>
        </p:txBody>
      </p:sp>
    </p:spTree>
    <p:extLst>
      <p:ext uri="{BB962C8B-B14F-4D97-AF65-F5344CB8AC3E}">
        <p14:creationId xmlns:p14="http://schemas.microsoft.com/office/powerpoint/2010/main" val="28037745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10058400" cy="5346986"/>
          </a:xfrm>
        </p:spPr>
        <p:txBody>
          <a:bodyPr>
            <a:normAutofit/>
          </a:bodyPr>
          <a:lstStyle/>
          <a:p>
            <a:pPr algn="just">
              <a:lnSpc>
                <a:spcPct val="150000"/>
              </a:lnSpc>
              <a:buClr>
                <a:srgbClr val="3278B8"/>
              </a:buClr>
            </a:pPr>
            <a:r>
              <a:rPr lang="en-US" sz="2200" dirty="0">
                <a:latin typeface="Century" panose="02040604050505020304" pitchFamily="18" charset="0"/>
              </a:rPr>
              <a:t>Computers only understand two states of being, </a:t>
            </a:r>
            <a:r>
              <a:rPr lang="en-US" sz="2200" dirty="0">
                <a:solidFill>
                  <a:srgbClr val="FF0000"/>
                </a:solidFill>
                <a:latin typeface="Century" panose="02040604050505020304" pitchFamily="18" charset="0"/>
              </a:rPr>
              <a:t>off and on</a:t>
            </a:r>
            <a:r>
              <a:rPr lang="en-US" sz="2200" dirty="0">
                <a:latin typeface="Century" panose="02040604050505020304" pitchFamily="18" charset="0"/>
              </a:rPr>
              <a:t>, represented by the </a:t>
            </a:r>
            <a:r>
              <a:rPr lang="en-US" sz="2200" dirty="0">
                <a:solidFill>
                  <a:srgbClr val="FF0000"/>
                </a:solidFill>
                <a:latin typeface="Century" panose="02040604050505020304" pitchFamily="18" charset="0"/>
              </a:rPr>
              <a:t>bits 0 and 1 </a:t>
            </a:r>
            <a:r>
              <a:rPr lang="en-US" sz="2200" dirty="0">
                <a:latin typeface="Century" panose="02040604050505020304" pitchFamily="18" charset="0"/>
              </a:rPr>
              <a:t>respectively. Computer hardware would be incredibly large, expensive, and resource-intensive if they were made to handle ten different states of data.</a:t>
            </a:r>
          </a:p>
          <a:p>
            <a:pPr algn="just">
              <a:lnSpc>
                <a:spcPct val="150000"/>
              </a:lnSpc>
              <a:buClr>
                <a:srgbClr val="3278B8"/>
              </a:buClr>
            </a:pPr>
            <a:r>
              <a:rPr lang="en-US" sz="2200" dirty="0">
                <a:latin typeface="Century" panose="02040604050505020304" pitchFamily="18" charset="0"/>
              </a:rPr>
              <a:t>Binary data, when run through hardware, is seen as power applied or power not applied. An incredible level of precision and regulation would have to be built into the hardware to modify the applied electrical voltage so minutely as to fluctuate between ten levels of power.</a:t>
            </a:r>
          </a:p>
          <a:p>
            <a:pPr marL="0" indent="0" algn="just">
              <a:lnSpc>
                <a:spcPct val="150000"/>
              </a:lnSpc>
              <a:buClr>
                <a:srgbClr val="3278B8"/>
              </a:buClr>
              <a:buNone/>
            </a:pPr>
            <a:endParaRPr lang="en-US" sz="2200" dirty="0">
              <a:latin typeface="Century" panose="02040604050505020304" pitchFamily="18" charset="0"/>
            </a:endParaRP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Binary in Computing</a:t>
            </a:r>
          </a:p>
        </p:txBody>
      </p:sp>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16</a:t>
            </a:fld>
            <a:r>
              <a:rPr lang="en-US"/>
              <a:t> of 23</a:t>
            </a:r>
            <a:endParaRPr lang="en-US" dirty="0"/>
          </a:p>
        </p:txBody>
      </p:sp>
    </p:spTree>
    <p:extLst>
      <p:ext uri="{BB962C8B-B14F-4D97-AF65-F5344CB8AC3E}">
        <p14:creationId xmlns:p14="http://schemas.microsoft.com/office/powerpoint/2010/main" val="42614081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10058400" cy="5346986"/>
          </a:xfrm>
        </p:spPr>
        <p:txBody>
          <a:bodyPr>
            <a:normAutofit/>
          </a:bodyPr>
          <a:lstStyle/>
          <a:p>
            <a:pPr algn="just">
              <a:lnSpc>
                <a:spcPct val="150000"/>
              </a:lnSpc>
              <a:buClr>
                <a:srgbClr val="3278B8"/>
              </a:buClr>
            </a:pPr>
            <a:r>
              <a:rPr lang="en-US" sz="2200" dirty="0">
                <a:latin typeface="Century" panose="02040604050505020304" pitchFamily="18" charset="0"/>
              </a:rPr>
              <a:t>Specially-designated binary numbers also represent various alphabets, including ASCII and Unicode. ASCII is an older system for representing characters, and Unicode is the current international standard for characters.</a:t>
            </a:r>
          </a:p>
          <a:p>
            <a:pPr algn="just">
              <a:lnSpc>
                <a:spcPct val="150000"/>
              </a:lnSpc>
              <a:buClr>
                <a:srgbClr val="3278B8"/>
              </a:buClr>
            </a:pPr>
            <a:r>
              <a:rPr lang="en-US" sz="2200" dirty="0">
                <a:latin typeface="Century" panose="02040604050505020304" pitchFamily="18" charset="0"/>
              </a:rPr>
              <a:t>Binary data also typically comes in specific lengths, for example, </a:t>
            </a:r>
            <a:r>
              <a:rPr lang="en-US" sz="2200" dirty="0">
                <a:solidFill>
                  <a:srgbClr val="FF0000"/>
                </a:solidFill>
                <a:latin typeface="Century" panose="02040604050505020304" pitchFamily="18" charset="0"/>
              </a:rPr>
              <a:t>eight bits is called a Byte and two Bytes (16 bits) is called a Word. </a:t>
            </a:r>
          </a:p>
          <a:p>
            <a:pPr algn="just">
              <a:lnSpc>
                <a:spcPct val="150000"/>
              </a:lnSpc>
              <a:buClr>
                <a:srgbClr val="3278B8"/>
              </a:buClr>
            </a:pPr>
            <a:r>
              <a:rPr lang="en-US" sz="2200" dirty="0">
                <a:latin typeface="Century" panose="02040604050505020304" pitchFamily="18" charset="0"/>
              </a:rPr>
              <a:t>File storage on your computer is referenced in Byte size. For example, your favorite app might be </a:t>
            </a:r>
            <a:r>
              <a:rPr lang="en-US" sz="2200" dirty="0">
                <a:solidFill>
                  <a:srgbClr val="FF0000"/>
                </a:solidFill>
                <a:latin typeface="Century" panose="02040604050505020304" pitchFamily="18" charset="0"/>
              </a:rPr>
              <a:t>250 </a:t>
            </a:r>
            <a:r>
              <a:rPr lang="en-US" sz="2200" dirty="0" err="1">
                <a:solidFill>
                  <a:srgbClr val="FF0000"/>
                </a:solidFill>
                <a:latin typeface="Century" panose="02040604050505020304" pitchFamily="18" charset="0"/>
              </a:rPr>
              <a:t>MegaBytes</a:t>
            </a:r>
            <a:r>
              <a:rPr lang="en-US" sz="2200" dirty="0">
                <a:solidFill>
                  <a:srgbClr val="FF0000"/>
                </a:solidFill>
                <a:latin typeface="Century" panose="02040604050505020304" pitchFamily="18" charset="0"/>
              </a:rPr>
              <a:t> (MB).</a:t>
            </a: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Binary in Computing</a:t>
            </a:r>
          </a:p>
        </p:txBody>
      </p:sp>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17</a:t>
            </a:fld>
            <a:r>
              <a:rPr lang="en-US"/>
              <a:t> of 23</a:t>
            </a:r>
            <a:endParaRPr lang="en-US" dirty="0"/>
          </a:p>
        </p:txBody>
      </p:sp>
    </p:spTree>
    <p:extLst>
      <p:ext uri="{BB962C8B-B14F-4D97-AF65-F5344CB8AC3E}">
        <p14:creationId xmlns:p14="http://schemas.microsoft.com/office/powerpoint/2010/main" val="28862966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10058400" cy="5346986"/>
          </a:xfrm>
        </p:spPr>
        <p:txBody>
          <a:bodyPr>
            <a:normAutofit/>
          </a:bodyPr>
          <a:lstStyle/>
          <a:p>
            <a:pPr algn="just">
              <a:lnSpc>
                <a:spcPct val="150000"/>
              </a:lnSpc>
              <a:buClr>
                <a:srgbClr val="3278B8"/>
              </a:buClr>
            </a:pPr>
            <a:r>
              <a:rPr lang="en-US" sz="1600" dirty="0">
                <a:latin typeface="Century" panose="02040604050505020304" pitchFamily="18" charset="0"/>
              </a:rPr>
              <a:t>Hexadecimal (base 16), often called “hex,” is a convenient and concise way to represent binary numbers on a computer. Hex numbers are often used for values like colors and any other place where we need to represent bits more space efficiently. They are also commonly used to represent memory addresses.</a:t>
            </a:r>
          </a:p>
          <a:p>
            <a:pPr algn="just">
              <a:lnSpc>
                <a:spcPct val="150000"/>
              </a:lnSpc>
              <a:buClr>
                <a:srgbClr val="3278B8"/>
              </a:buClr>
            </a:pPr>
            <a:r>
              <a:rPr lang="en-US" sz="2200" dirty="0">
                <a:solidFill>
                  <a:srgbClr val="FF0000"/>
                </a:solidFill>
                <a:latin typeface="Century" panose="02040604050505020304" pitchFamily="18" charset="0"/>
              </a:rPr>
              <a:t>Every four binary digits </a:t>
            </a:r>
            <a:r>
              <a:rPr lang="ar-JO" sz="2200" dirty="0" smtClean="0">
                <a:solidFill>
                  <a:srgbClr val="FF0000"/>
                </a:solidFill>
                <a:latin typeface="Century" panose="02040604050505020304" pitchFamily="18" charset="0"/>
              </a:rPr>
              <a:t>4</a:t>
            </a:r>
            <a:r>
              <a:rPr lang="en-US" sz="2200" dirty="0" smtClean="0">
                <a:solidFill>
                  <a:srgbClr val="FF0000"/>
                </a:solidFill>
                <a:latin typeface="Century" panose="02040604050505020304" pitchFamily="18" charset="0"/>
              </a:rPr>
              <a:t> </a:t>
            </a:r>
            <a:r>
              <a:rPr lang="ar-JO" sz="2200" dirty="0" smtClean="0">
                <a:solidFill>
                  <a:srgbClr val="FF0000"/>
                </a:solidFill>
                <a:latin typeface="Century" panose="02040604050505020304" pitchFamily="18" charset="0"/>
              </a:rPr>
              <a:t>becomes</a:t>
            </a:r>
            <a:r>
              <a:rPr lang="en-US" sz="2200" dirty="0" smtClean="0">
                <a:solidFill>
                  <a:srgbClr val="FF0000"/>
                </a:solidFill>
                <a:latin typeface="Century" panose="02040604050505020304" pitchFamily="18" charset="0"/>
              </a:rPr>
              <a:t> </a:t>
            </a:r>
            <a:r>
              <a:rPr lang="en-US" sz="2200" dirty="0">
                <a:solidFill>
                  <a:srgbClr val="FF0000"/>
                </a:solidFill>
                <a:latin typeface="Century" panose="02040604050505020304" pitchFamily="18" charset="0"/>
              </a:rPr>
              <a:t>a single hexadecimal digit</a:t>
            </a:r>
            <a:r>
              <a:rPr lang="en-US" sz="2200" dirty="0">
                <a:latin typeface="Century" panose="02040604050505020304" pitchFamily="18" charset="0"/>
              </a:rPr>
              <a:t>, which simplifies conversions between the two bases. Because hexadecimal is base 16, we must have 16 numerals, including zero. </a:t>
            </a:r>
            <a:r>
              <a:rPr lang="en-US" sz="2200" dirty="0" smtClean="0">
                <a:solidFill>
                  <a:srgbClr val="FF0000"/>
                </a:solidFill>
                <a:latin typeface="Century" panose="02040604050505020304" pitchFamily="18" charset="0"/>
              </a:rPr>
              <a:t>2</a:t>
            </a:r>
            <a:r>
              <a:rPr lang="en-US" sz="2200" baseline="30000" dirty="0" smtClean="0">
                <a:solidFill>
                  <a:srgbClr val="FF0000"/>
                </a:solidFill>
                <a:latin typeface="Century" panose="02040604050505020304" pitchFamily="18" charset="0"/>
              </a:rPr>
              <a:t>4=</a:t>
            </a:r>
            <a:r>
              <a:rPr lang="en-US" sz="2200" dirty="0" smtClean="0">
                <a:solidFill>
                  <a:srgbClr val="FF0000"/>
                </a:solidFill>
                <a:latin typeface="Century" panose="02040604050505020304" pitchFamily="18" charset="0"/>
              </a:rPr>
              <a:t> 16 </a:t>
            </a:r>
            <a:endParaRPr lang="en-US" sz="2200" baseline="30000" dirty="0">
              <a:solidFill>
                <a:srgbClr val="FF0000"/>
              </a:solidFill>
              <a:latin typeface="Century" panose="02040604050505020304" pitchFamily="18" charset="0"/>
            </a:endParaRP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Hexadecimal</a:t>
            </a:r>
          </a:p>
        </p:txBody>
      </p:sp>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18</a:t>
            </a:fld>
            <a:r>
              <a:rPr lang="en-US"/>
              <a:t> of 23</a:t>
            </a:r>
            <a:endParaRPr lang="en-US" dirty="0"/>
          </a:p>
        </p:txBody>
      </p:sp>
      <mc:AlternateContent xmlns:mc="http://schemas.openxmlformats.org/markup-compatibility/2006" xmlns:p14="http://schemas.microsoft.com/office/powerpoint/2010/main">
        <mc:Choice Requires="p14">
          <p:contentPart p14:bwMode="auto" r:id="rId3">
            <p14:nvContentPartPr>
              <p14:cNvPr id="3" name="Ink 2"/>
              <p14:cNvContentPartPr/>
              <p14:nvPr/>
            </p14:nvContentPartPr>
            <p14:xfrm>
              <a:off x="7843680" y="4943160"/>
              <a:ext cx="1779480" cy="822600"/>
            </p14:xfrm>
          </p:contentPart>
        </mc:Choice>
        <mc:Fallback xmlns="">
          <p:pic>
            <p:nvPicPr>
              <p:cNvPr id="3" name="Ink 2"/>
              <p:cNvPicPr/>
              <p:nvPr/>
            </p:nvPicPr>
            <p:blipFill>
              <a:blip r:embed="rId4"/>
              <a:stretch>
                <a:fillRect/>
              </a:stretch>
            </p:blipFill>
            <p:spPr>
              <a:xfrm>
                <a:off x="7834320" y="4933800"/>
                <a:ext cx="1798200" cy="841320"/>
              </a:xfrm>
              <a:prstGeom prst="rect">
                <a:avLst/>
              </a:prstGeom>
            </p:spPr>
          </p:pic>
        </mc:Fallback>
      </mc:AlternateContent>
    </p:spTree>
    <p:extLst>
      <p:ext uri="{BB962C8B-B14F-4D97-AF65-F5344CB8AC3E}">
        <p14:creationId xmlns:p14="http://schemas.microsoft.com/office/powerpoint/2010/main" val="24802187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5503202" cy="5346986"/>
          </a:xfrm>
        </p:spPr>
        <p:txBody>
          <a:bodyPr>
            <a:normAutofit fontScale="92500" lnSpcReduction="10000"/>
          </a:bodyPr>
          <a:lstStyle/>
          <a:p>
            <a:pPr algn="just">
              <a:lnSpc>
                <a:spcPct val="150000"/>
              </a:lnSpc>
              <a:buClr>
                <a:srgbClr val="3278B8"/>
              </a:buClr>
            </a:pPr>
            <a:r>
              <a:rPr lang="en-US" sz="2200" dirty="0">
                <a:latin typeface="Century" panose="02040604050505020304" pitchFamily="18" charset="0"/>
              </a:rPr>
              <a:t>Here is the standard representation for the 16 numerals.</a:t>
            </a:r>
          </a:p>
          <a:p>
            <a:pPr algn="just">
              <a:lnSpc>
                <a:spcPct val="150000"/>
              </a:lnSpc>
              <a:buClr>
                <a:srgbClr val="3278B8"/>
              </a:buClr>
            </a:pPr>
            <a:r>
              <a:rPr lang="en-US" sz="2200" dirty="0">
                <a:latin typeface="Century" panose="02040604050505020304" pitchFamily="18" charset="0"/>
              </a:rPr>
              <a:t>Notice the use of the letters A, B, C, D, E, and F, which means “15” (F) is the largest numeral in any column.</a:t>
            </a:r>
          </a:p>
          <a:p>
            <a:pPr algn="just">
              <a:lnSpc>
                <a:spcPct val="150000"/>
              </a:lnSpc>
              <a:buClr>
                <a:srgbClr val="3278B8"/>
              </a:buClr>
            </a:pPr>
            <a:r>
              <a:rPr lang="en-US" sz="2200" dirty="0">
                <a:latin typeface="Century" panose="02040604050505020304" pitchFamily="18" charset="0"/>
              </a:rPr>
              <a:t>Let’s look at one hex digit to four binary digits:</a:t>
            </a:r>
          </a:p>
          <a:p>
            <a:pPr marL="457200" lvl="1" indent="0" algn="just">
              <a:lnSpc>
                <a:spcPct val="150000"/>
              </a:lnSpc>
              <a:buClr>
                <a:srgbClr val="3278B8"/>
              </a:buClr>
              <a:buNone/>
            </a:pPr>
            <a:r>
              <a:rPr lang="en-US" sz="1800" dirty="0">
                <a:solidFill>
                  <a:srgbClr val="FF0000"/>
                </a:solidFill>
                <a:latin typeface="Century" panose="02040604050505020304" pitchFamily="18" charset="0"/>
              </a:rPr>
              <a:t>0xA9FC = 0b1010100111111100</a:t>
            </a:r>
          </a:p>
          <a:p>
            <a:pPr algn="just">
              <a:lnSpc>
                <a:spcPct val="150000"/>
              </a:lnSpc>
              <a:buClr>
                <a:srgbClr val="3278B8"/>
              </a:buClr>
            </a:pPr>
            <a:r>
              <a:rPr lang="en-US" sz="2200" dirty="0">
                <a:latin typeface="Century" panose="02040604050505020304" pitchFamily="18" charset="0"/>
              </a:rPr>
              <a:t>Let’s expand that so we can see the results more easily:</a:t>
            </a:r>
          </a:p>
          <a:p>
            <a:pPr marL="457200" lvl="1" indent="0" algn="just">
              <a:lnSpc>
                <a:spcPct val="150000"/>
              </a:lnSpc>
              <a:buClr>
                <a:srgbClr val="3278B8"/>
              </a:buClr>
              <a:buNone/>
            </a:pPr>
            <a:r>
              <a:rPr lang="en-US" sz="1800" dirty="0">
                <a:latin typeface="Century" panose="02040604050505020304" pitchFamily="18" charset="0"/>
              </a:rPr>
              <a:t>0x </a:t>
            </a:r>
            <a:r>
              <a:rPr lang="en-US" sz="1800" dirty="0">
                <a:solidFill>
                  <a:srgbClr val="FF0000"/>
                </a:solidFill>
                <a:latin typeface="Century" panose="02040604050505020304" pitchFamily="18" charset="0"/>
              </a:rPr>
              <a:t>A 9 F C = 0b 1010 1001 1111 1100</a:t>
            </a:r>
          </a:p>
          <a:p>
            <a:pPr algn="just">
              <a:lnSpc>
                <a:spcPct val="150000"/>
              </a:lnSpc>
              <a:buClr>
                <a:srgbClr val="3278B8"/>
              </a:buClr>
            </a:pPr>
            <a:endParaRPr lang="en-US" sz="2200" dirty="0">
              <a:latin typeface="Century" panose="02040604050505020304" pitchFamily="18" charset="0"/>
            </a:endParaRP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Hexadecimal</a:t>
            </a:r>
          </a:p>
        </p:txBody>
      </p:sp>
      <p:graphicFrame>
        <p:nvGraphicFramePr>
          <p:cNvPr id="2" name="Table 4">
            <a:extLst>
              <a:ext uri="{FF2B5EF4-FFF2-40B4-BE49-F238E27FC236}">
                <a16:creationId xmlns:a16="http://schemas.microsoft.com/office/drawing/2014/main" id="{FF269E17-0F35-262E-CDFC-F414DBDDBF65}"/>
              </a:ext>
            </a:extLst>
          </p:cNvPr>
          <p:cNvGraphicFramePr>
            <a:graphicFrameLocks noGrp="1"/>
          </p:cNvGraphicFramePr>
          <p:nvPr>
            <p:extLst>
              <p:ext uri="{D42A27DB-BD31-4B8C-83A1-F6EECF244321}">
                <p14:modId xmlns:p14="http://schemas.microsoft.com/office/powerpoint/2010/main" val="1010016906"/>
              </p:ext>
            </p:extLst>
          </p:nvPr>
        </p:nvGraphicFramePr>
        <p:xfrm>
          <a:off x="6713031" y="1199724"/>
          <a:ext cx="4173674" cy="5440680"/>
        </p:xfrm>
        <a:graphic>
          <a:graphicData uri="http://schemas.openxmlformats.org/drawingml/2006/table">
            <a:tbl>
              <a:tblPr firstRow="1" bandRow="1">
                <a:tableStyleId>{327F97BB-C833-4FB7-BDE5-3F7075034690}</a:tableStyleId>
              </a:tblPr>
              <a:tblGrid>
                <a:gridCol w="2086837">
                  <a:extLst>
                    <a:ext uri="{9D8B030D-6E8A-4147-A177-3AD203B41FA5}">
                      <a16:colId xmlns:a16="http://schemas.microsoft.com/office/drawing/2014/main" val="226638243"/>
                    </a:ext>
                  </a:extLst>
                </a:gridCol>
                <a:gridCol w="2086837">
                  <a:extLst>
                    <a:ext uri="{9D8B030D-6E8A-4147-A177-3AD203B41FA5}">
                      <a16:colId xmlns:a16="http://schemas.microsoft.com/office/drawing/2014/main" val="1769505841"/>
                    </a:ext>
                  </a:extLst>
                </a:gridCol>
              </a:tblGrid>
              <a:tr h="318675">
                <a:tc>
                  <a:txBody>
                    <a:bodyPr/>
                    <a:lstStyle/>
                    <a:p>
                      <a:pPr algn="ctr"/>
                      <a:r>
                        <a:rPr lang="en-US" sz="1500" b="1" dirty="0"/>
                        <a:t>Decimal</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Hexadecimal</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47236294"/>
                  </a:ext>
                </a:extLst>
              </a:tr>
              <a:tr h="318675">
                <a:tc>
                  <a:txBody>
                    <a:bodyPr/>
                    <a:lstStyle/>
                    <a:p>
                      <a:pPr algn="ctr"/>
                      <a:r>
                        <a:rPr lang="en-US" sz="1500" b="1" dirty="0"/>
                        <a:t>0</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0</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4259613"/>
                  </a:ext>
                </a:extLst>
              </a:tr>
              <a:tr h="318675">
                <a:tc>
                  <a:txBody>
                    <a:bodyPr/>
                    <a:lstStyle/>
                    <a:p>
                      <a:pPr algn="ctr"/>
                      <a:r>
                        <a:rPr lang="en-US" sz="1500" b="1" dirty="0"/>
                        <a:t>1</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1</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29070592"/>
                  </a:ext>
                </a:extLst>
              </a:tr>
              <a:tr h="318675">
                <a:tc>
                  <a:txBody>
                    <a:bodyPr/>
                    <a:lstStyle/>
                    <a:p>
                      <a:pPr algn="ctr"/>
                      <a:r>
                        <a:rPr lang="en-US" sz="1500" b="1" dirty="0"/>
                        <a:t>2</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2</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58799523"/>
                  </a:ext>
                </a:extLst>
              </a:tr>
              <a:tr h="318675">
                <a:tc>
                  <a:txBody>
                    <a:bodyPr/>
                    <a:lstStyle/>
                    <a:p>
                      <a:pPr algn="ctr"/>
                      <a:r>
                        <a:rPr lang="en-US" sz="1500" b="1" dirty="0"/>
                        <a:t>3</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3</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28141566"/>
                  </a:ext>
                </a:extLst>
              </a:tr>
              <a:tr h="318675">
                <a:tc>
                  <a:txBody>
                    <a:bodyPr/>
                    <a:lstStyle/>
                    <a:p>
                      <a:pPr algn="ctr"/>
                      <a:r>
                        <a:rPr lang="en-US" sz="1500" b="1" dirty="0"/>
                        <a:t>4</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4</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9409066"/>
                  </a:ext>
                </a:extLst>
              </a:tr>
              <a:tr h="318675">
                <a:tc>
                  <a:txBody>
                    <a:bodyPr/>
                    <a:lstStyle/>
                    <a:p>
                      <a:pPr algn="ctr"/>
                      <a:r>
                        <a:rPr lang="en-US" sz="1500" b="1" dirty="0"/>
                        <a:t>5</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5</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69122613"/>
                  </a:ext>
                </a:extLst>
              </a:tr>
              <a:tr h="318675">
                <a:tc>
                  <a:txBody>
                    <a:bodyPr/>
                    <a:lstStyle/>
                    <a:p>
                      <a:pPr algn="ctr"/>
                      <a:r>
                        <a:rPr lang="en-US" sz="1500" b="1" dirty="0"/>
                        <a:t>6</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6</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93549188"/>
                  </a:ext>
                </a:extLst>
              </a:tr>
              <a:tr h="318675">
                <a:tc>
                  <a:txBody>
                    <a:bodyPr/>
                    <a:lstStyle/>
                    <a:p>
                      <a:pPr algn="ctr"/>
                      <a:r>
                        <a:rPr lang="en-US" sz="1500" b="1" dirty="0"/>
                        <a:t>7</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7</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0467626"/>
                  </a:ext>
                </a:extLst>
              </a:tr>
              <a:tr h="318675">
                <a:tc>
                  <a:txBody>
                    <a:bodyPr/>
                    <a:lstStyle/>
                    <a:p>
                      <a:pPr algn="ctr"/>
                      <a:r>
                        <a:rPr lang="en-US" sz="1500" b="1" dirty="0"/>
                        <a:t>8</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8</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50198121"/>
                  </a:ext>
                </a:extLst>
              </a:tr>
              <a:tr h="318675">
                <a:tc>
                  <a:txBody>
                    <a:bodyPr/>
                    <a:lstStyle/>
                    <a:p>
                      <a:pPr algn="ctr"/>
                      <a:r>
                        <a:rPr lang="en-US" sz="1500" b="1" dirty="0"/>
                        <a:t>9</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9</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47663567"/>
                  </a:ext>
                </a:extLst>
              </a:tr>
              <a:tr h="318675">
                <a:tc>
                  <a:txBody>
                    <a:bodyPr/>
                    <a:lstStyle/>
                    <a:p>
                      <a:pPr algn="ctr"/>
                      <a:r>
                        <a:rPr lang="en-US" sz="1500" b="1" dirty="0"/>
                        <a:t>10</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A</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84049952"/>
                  </a:ext>
                </a:extLst>
              </a:tr>
              <a:tr h="318675">
                <a:tc>
                  <a:txBody>
                    <a:bodyPr/>
                    <a:lstStyle/>
                    <a:p>
                      <a:pPr algn="ctr"/>
                      <a:r>
                        <a:rPr lang="en-US" sz="1500" b="1" dirty="0"/>
                        <a:t>11</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B</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32532333"/>
                  </a:ext>
                </a:extLst>
              </a:tr>
              <a:tr h="318675">
                <a:tc>
                  <a:txBody>
                    <a:bodyPr/>
                    <a:lstStyle/>
                    <a:p>
                      <a:pPr algn="ctr"/>
                      <a:r>
                        <a:rPr lang="en-US" sz="1500" b="1" dirty="0"/>
                        <a:t>12</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C</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43576243"/>
                  </a:ext>
                </a:extLst>
              </a:tr>
              <a:tr h="318675">
                <a:tc>
                  <a:txBody>
                    <a:bodyPr/>
                    <a:lstStyle/>
                    <a:p>
                      <a:pPr algn="ctr"/>
                      <a:r>
                        <a:rPr lang="en-US" sz="1500" b="1" dirty="0"/>
                        <a:t>13</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D</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30942228"/>
                  </a:ext>
                </a:extLst>
              </a:tr>
              <a:tr h="318675">
                <a:tc>
                  <a:txBody>
                    <a:bodyPr/>
                    <a:lstStyle/>
                    <a:p>
                      <a:pPr algn="ctr"/>
                      <a:r>
                        <a:rPr lang="en-US" sz="1500" b="1" dirty="0"/>
                        <a:t>14</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E</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69887357"/>
                  </a:ext>
                </a:extLst>
              </a:tr>
              <a:tr h="318675">
                <a:tc>
                  <a:txBody>
                    <a:bodyPr/>
                    <a:lstStyle/>
                    <a:p>
                      <a:pPr algn="ctr"/>
                      <a:r>
                        <a:rPr lang="en-US" sz="1500" b="1" dirty="0"/>
                        <a:t>15</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500" b="1" dirty="0"/>
                        <a:t>F</a:t>
                      </a:r>
                      <a:endParaRPr lang="en-AU" sz="15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08273320"/>
                  </a:ext>
                </a:extLst>
              </a:tr>
            </a:tbl>
          </a:graphicData>
        </a:graphic>
      </p:graphicFrame>
      <p:sp>
        <p:nvSpPr>
          <p:cNvPr id="3" name="Slide Number Placeholder 2"/>
          <p:cNvSpPr>
            <a:spLocks noGrp="1"/>
          </p:cNvSpPr>
          <p:nvPr>
            <p:ph type="sldNum" sz="quarter" idx="12"/>
          </p:nvPr>
        </p:nvSpPr>
        <p:spPr/>
        <p:txBody>
          <a:bodyPr/>
          <a:lstStyle/>
          <a:p>
            <a:r>
              <a:rPr lang="en-US"/>
              <a:t>Slide </a:t>
            </a:r>
            <a:fld id="{4FAB73BC-B049-4115-A692-8D63A059BFB8}" type="slidenum">
              <a:rPr lang="en-US" smtClean="0"/>
              <a:pPr/>
              <a:t>19</a:t>
            </a:fld>
            <a:r>
              <a:rPr lang="en-US"/>
              <a:t> of 23</a:t>
            </a:r>
            <a:endParaRPr lang="en-US" dirty="0"/>
          </a:p>
        </p:txBody>
      </p:sp>
    </p:spTree>
    <p:extLst>
      <p:ext uri="{BB962C8B-B14F-4D97-AF65-F5344CB8AC3E}">
        <p14:creationId xmlns:p14="http://schemas.microsoft.com/office/powerpoint/2010/main" val="16622004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10058400" cy="5346986"/>
          </a:xfrm>
        </p:spPr>
        <p:txBody>
          <a:bodyPr>
            <a:normAutofit fontScale="70000" lnSpcReduction="20000"/>
          </a:bodyPr>
          <a:lstStyle/>
          <a:p>
            <a:pPr>
              <a:lnSpc>
                <a:spcPct val="120000"/>
              </a:lnSpc>
              <a:buClr>
                <a:srgbClr val="3278B8"/>
              </a:buClr>
            </a:pPr>
            <a:r>
              <a:rPr lang="en-US" dirty="0">
                <a:latin typeface="Century" panose="02040604050505020304" pitchFamily="18" charset="0"/>
              </a:rPr>
              <a:t>Introduction</a:t>
            </a:r>
          </a:p>
          <a:p>
            <a:pPr>
              <a:lnSpc>
                <a:spcPct val="120000"/>
              </a:lnSpc>
              <a:buClr>
                <a:srgbClr val="3278B8"/>
              </a:buClr>
            </a:pPr>
            <a:r>
              <a:rPr lang="en-US" sz="2800" dirty="0">
                <a:latin typeface="Century" panose="02040604050505020304" pitchFamily="18" charset="0"/>
              </a:rPr>
              <a:t>Input</a:t>
            </a:r>
          </a:p>
          <a:p>
            <a:pPr>
              <a:lnSpc>
                <a:spcPct val="120000"/>
              </a:lnSpc>
              <a:buClr>
                <a:srgbClr val="3278B8"/>
              </a:buClr>
            </a:pPr>
            <a:r>
              <a:rPr lang="en-US" sz="2800" dirty="0">
                <a:latin typeface="Century" panose="02040604050505020304" pitchFamily="18" charset="0"/>
              </a:rPr>
              <a:t>Processing</a:t>
            </a:r>
          </a:p>
          <a:p>
            <a:pPr>
              <a:lnSpc>
                <a:spcPct val="120000"/>
              </a:lnSpc>
              <a:buClr>
                <a:srgbClr val="3278B8"/>
              </a:buClr>
            </a:pPr>
            <a:r>
              <a:rPr lang="en-US" sz="2800" dirty="0">
                <a:latin typeface="Century" panose="02040604050505020304" pitchFamily="18" charset="0"/>
              </a:rPr>
              <a:t>Memory</a:t>
            </a:r>
          </a:p>
          <a:p>
            <a:pPr>
              <a:lnSpc>
                <a:spcPct val="120000"/>
              </a:lnSpc>
              <a:buClr>
                <a:srgbClr val="3278B8"/>
              </a:buClr>
            </a:pPr>
            <a:r>
              <a:rPr lang="en-US" dirty="0">
                <a:latin typeface="Century" panose="02040604050505020304" pitchFamily="18" charset="0"/>
              </a:rPr>
              <a:t>Primary Memory</a:t>
            </a:r>
            <a:endParaRPr lang="en-US" sz="2800" dirty="0">
              <a:latin typeface="Century" panose="02040604050505020304" pitchFamily="18" charset="0"/>
            </a:endParaRPr>
          </a:p>
          <a:p>
            <a:pPr>
              <a:lnSpc>
                <a:spcPct val="120000"/>
              </a:lnSpc>
              <a:buClr>
                <a:srgbClr val="3278B8"/>
              </a:buClr>
            </a:pPr>
            <a:r>
              <a:rPr lang="en-US" sz="2800" dirty="0">
                <a:latin typeface="Century" panose="02040604050505020304" pitchFamily="18" charset="0"/>
              </a:rPr>
              <a:t>Secondary Memory</a:t>
            </a:r>
          </a:p>
          <a:p>
            <a:pPr>
              <a:lnSpc>
                <a:spcPct val="120000"/>
              </a:lnSpc>
              <a:buClr>
                <a:srgbClr val="3278B8"/>
              </a:buClr>
            </a:pPr>
            <a:r>
              <a:rPr lang="en-US" dirty="0">
                <a:latin typeface="Century" panose="02040604050505020304" pitchFamily="18" charset="0"/>
              </a:rPr>
              <a:t>Output</a:t>
            </a:r>
          </a:p>
          <a:p>
            <a:pPr>
              <a:lnSpc>
                <a:spcPct val="120000"/>
              </a:lnSpc>
              <a:buClr>
                <a:srgbClr val="3278B8"/>
              </a:buClr>
            </a:pPr>
            <a:r>
              <a:rPr lang="en-US" dirty="0">
                <a:latin typeface="Century" panose="02040604050505020304" pitchFamily="18" charset="0"/>
              </a:rPr>
              <a:t>Introduction to Bases</a:t>
            </a:r>
          </a:p>
          <a:p>
            <a:pPr>
              <a:lnSpc>
                <a:spcPct val="120000"/>
              </a:lnSpc>
              <a:buClr>
                <a:srgbClr val="3278B8"/>
              </a:buClr>
            </a:pPr>
            <a:r>
              <a:rPr lang="en-US" dirty="0">
                <a:latin typeface="Century" panose="02040604050505020304" pitchFamily="18" charset="0"/>
              </a:rPr>
              <a:t>Binary</a:t>
            </a:r>
          </a:p>
          <a:p>
            <a:pPr>
              <a:lnSpc>
                <a:spcPct val="120000"/>
              </a:lnSpc>
              <a:buClr>
                <a:srgbClr val="3278B8"/>
              </a:buClr>
            </a:pPr>
            <a:r>
              <a:rPr lang="en-US" dirty="0">
                <a:latin typeface="Century" panose="02040604050505020304" pitchFamily="18" charset="0"/>
              </a:rPr>
              <a:t>Binary in Computing</a:t>
            </a:r>
          </a:p>
          <a:p>
            <a:pPr>
              <a:lnSpc>
                <a:spcPct val="120000"/>
              </a:lnSpc>
              <a:buClr>
                <a:srgbClr val="3278B8"/>
              </a:buClr>
            </a:pPr>
            <a:r>
              <a:rPr lang="en-US" dirty="0">
                <a:latin typeface="Century" panose="02040604050505020304" pitchFamily="18" charset="0"/>
              </a:rPr>
              <a:t>Hexadecimal</a:t>
            </a:r>
          </a:p>
          <a:p>
            <a:pPr>
              <a:lnSpc>
                <a:spcPct val="120000"/>
              </a:lnSpc>
              <a:buClr>
                <a:srgbClr val="3278B8"/>
              </a:buClr>
            </a:pPr>
            <a:r>
              <a:rPr lang="en-US" dirty="0">
                <a:latin typeface="Century" panose="02040604050505020304" pitchFamily="18" charset="0"/>
              </a:rPr>
              <a:t>Value of a Digit</a:t>
            </a:r>
          </a:p>
          <a:p>
            <a:pPr>
              <a:lnSpc>
                <a:spcPct val="120000"/>
              </a:lnSpc>
              <a:buClr>
                <a:srgbClr val="3278B8"/>
              </a:buClr>
            </a:pPr>
            <a:endParaRPr lang="en-US" dirty="0">
              <a:latin typeface="Century" panose="02040604050505020304" pitchFamily="18" charset="0"/>
            </a:endParaRP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Century" panose="02040604050505020304" pitchFamily="18" charset="0"/>
              </a:rPr>
              <a:t>Topics</a:t>
            </a:r>
            <a:endParaRPr lang="en-US" sz="1200" dirty="0">
              <a:latin typeface="Century" panose="02040604050505020304" pitchFamily="18" charset="0"/>
            </a:endParaRPr>
          </a:p>
        </p:txBody>
      </p:sp>
      <p:sp>
        <p:nvSpPr>
          <p:cNvPr id="3" name="Slide Number Placeholder 2"/>
          <p:cNvSpPr>
            <a:spLocks noGrp="1"/>
          </p:cNvSpPr>
          <p:nvPr>
            <p:ph type="sldNum" sz="quarter" idx="12"/>
          </p:nvPr>
        </p:nvSpPr>
        <p:spPr/>
        <p:txBody>
          <a:bodyPr/>
          <a:lstStyle/>
          <a:p>
            <a:r>
              <a:rPr lang="en-US"/>
              <a:t>Slide </a:t>
            </a:r>
            <a:fld id="{4FAB73BC-B049-4115-A692-8D63A059BFB8}" type="slidenum">
              <a:rPr lang="en-US" smtClean="0"/>
              <a:pPr/>
              <a:t>2</a:t>
            </a:fld>
            <a:r>
              <a:rPr lang="en-US"/>
              <a:t> of 23</a:t>
            </a:r>
            <a:endParaRPr lang="en-US" dirty="0"/>
          </a:p>
        </p:txBody>
      </p:sp>
    </p:spTree>
    <p:extLst>
      <p:ext uri="{BB962C8B-B14F-4D97-AF65-F5344CB8AC3E}">
        <p14:creationId xmlns:p14="http://schemas.microsoft.com/office/powerpoint/2010/main" val="26643107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10058400" cy="5346986"/>
          </a:xfrm>
        </p:spPr>
        <p:txBody>
          <a:bodyPr>
            <a:normAutofit/>
          </a:bodyPr>
          <a:lstStyle/>
          <a:p>
            <a:pPr algn="just">
              <a:lnSpc>
                <a:spcPct val="150000"/>
              </a:lnSpc>
              <a:buClr>
                <a:srgbClr val="3278B8"/>
              </a:buClr>
            </a:pPr>
            <a:r>
              <a:rPr lang="en-US" sz="2200" dirty="0">
                <a:latin typeface="Century" panose="02040604050505020304" pitchFamily="18" charset="0"/>
              </a:rPr>
              <a:t>When we see a number in a base other than 10, we might find it difficult to understand the actual value of that number. In this section, we’ll go over converting a non-decimal number to a decimal value.</a:t>
            </a:r>
          </a:p>
          <a:p>
            <a:pPr algn="just">
              <a:lnSpc>
                <a:spcPct val="150000"/>
              </a:lnSpc>
              <a:buClr>
                <a:srgbClr val="3278B8"/>
              </a:buClr>
            </a:pPr>
            <a:r>
              <a:rPr lang="en-US" sz="2200" dirty="0">
                <a:latin typeface="Century" panose="02040604050505020304" pitchFamily="18" charset="0"/>
              </a:rPr>
              <a:t>The value of a digit is determined by its placement in a number. Its decimal value is determined when we take the </a:t>
            </a:r>
            <a:r>
              <a:rPr lang="en-US" sz="2200" dirty="0">
                <a:solidFill>
                  <a:srgbClr val="FF0000"/>
                </a:solidFill>
                <a:latin typeface="Century" panose="02040604050505020304" pitchFamily="18" charset="0"/>
              </a:rPr>
              <a:t>digit value and multiply it by the base value to the power of the exponent value</a:t>
            </a:r>
            <a:r>
              <a:rPr lang="en-US" sz="2200" dirty="0">
                <a:latin typeface="Century" panose="02040604050505020304" pitchFamily="18" charset="0"/>
              </a:rPr>
              <a:t>. The exponent value begins at 0 for the rightmost digit. The exponent value increases by 1 each time we move one digit to the left.</a:t>
            </a: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Value of a Digit</a:t>
            </a:r>
          </a:p>
        </p:txBody>
      </p:sp>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20</a:t>
            </a:fld>
            <a:r>
              <a:rPr lang="en-US"/>
              <a:t> of 23</a:t>
            </a:r>
            <a:endParaRPr lang="en-US" dirty="0"/>
          </a:p>
        </p:txBody>
      </p:sp>
    </p:spTree>
    <p:extLst>
      <p:ext uri="{BB962C8B-B14F-4D97-AF65-F5344CB8AC3E}">
        <p14:creationId xmlns:p14="http://schemas.microsoft.com/office/powerpoint/2010/main" val="375142798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190725"/>
            <a:ext cx="10058400" cy="5346986"/>
          </a:xfrm>
        </p:spPr>
        <p:txBody>
          <a:bodyPr>
            <a:normAutofit/>
          </a:bodyPr>
          <a:lstStyle/>
          <a:p>
            <a:pPr algn="just">
              <a:lnSpc>
                <a:spcPct val="150000"/>
              </a:lnSpc>
              <a:buClr>
                <a:srgbClr val="3278B8"/>
              </a:buClr>
            </a:pPr>
            <a:r>
              <a:rPr lang="en-US" sz="2200" dirty="0">
                <a:latin typeface="Century" panose="02040604050505020304" pitchFamily="18" charset="0"/>
              </a:rPr>
              <a:t>Take the decimal number 123. Note that decimal values have a base of 10.</a:t>
            </a:r>
          </a:p>
          <a:p>
            <a:pPr marL="0" indent="0" algn="ctr">
              <a:lnSpc>
                <a:spcPct val="150000"/>
              </a:lnSpc>
              <a:buClr>
                <a:srgbClr val="3278B8"/>
              </a:buClr>
              <a:buNone/>
            </a:pPr>
            <a:r>
              <a:rPr lang="en-AU" sz="2600" dirty="0">
                <a:latin typeface="Century" panose="02040604050505020304" pitchFamily="18" charset="0"/>
              </a:rPr>
              <a:t>1*10</a:t>
            </a:r>
            <a:r>
              <a:rPr lang="en-AU" sz="2600" baseline="30000" dirty="0">
                <a:latin typeface="Century" panose="02040604050505020304" pitchFamily="18" charset="0"/>
              </a:rPr>
              <a:t>2 </a:t>
            </a:r>
            <a:r>
              <a:rPr lang="en-AU" sz="2600" dirty="0">
                <a:latin typeface="Century" panose="02040604050505020304" pitchFamily="18" charset="0"/>
              </a:rPr>
              <a:t>+ 2*10</a:t>
            </a:r>
            <a:r>
              <a:rPr lang="en-AU" sz="2600" baseline="30000" dirty="0">
                <a:latin typeface="Century" panose="02040604050505020304" pitchFamily="18" charset="0"/>
              </a:rPr>
              <a:t>1 </a:t>
            </a:r>
            <a:r>
              <a:rPr lang="en-AU" sz="2600" dirty="0">
                <a:latin typeface="Century" panose="02040604050505020304" pitchFamily="18" charset="0"/>
              </a:rPr>
              <a:t>+ 3*10</a:t>
            </a:r>
            <a:r>
              <a:rPr lang="en-AU" sz="2600" baseline="30000" dirty="0">
                <a:latin typeface="Century" panose="02040604050505020304" pitchFamily="18" charset="0"/>
              </a:rPr>
              <a:t>0</a:t>
            </a:r>
          </a:p>
          <a:p>
            <a:pPr marL="228600" lvl="1" algn="just">
              <a:lnSpc>
                <a:spcPct val="150000"/>
              </a:lnSpc>
              <a:spcBef>
                <a:spcPts val="1000"/>
              </a:spcBef>
              <a:buClr>
                <a:srgbClr val="3278B8"/>
              </a:buClr>
            </a:pPr>
            <a:r>
              <a:rPr lang="en-US" sz="2200" dirty="0">
                <a:latin typeface="Century" panose="02040604050505020304" pitchFamily="18" charset="0"/>
              </a:rPr>
              <a:t>When we add the decimal value of each digit together, we get 100 + 20 + 3 which equals our value 123.</a:t>
            </a:r>
            <a:endParaRPr lang="en-AU" sz="2200" dirty="0">
              <a:latin typeface="Century" panose="02040604050505020304" pitchFamily="18" charset="0"/>
            </a:endParaRPr>
          </a:p>
          <a:p>
            <a:pPr marL="0" indent="0">
              <a:lnSpc>
                <a:spcPct val="150000"/>
              </a:lnSpc>
              <a:buClr>
                <a:srgbClr val="3278B8"/>
              </a:buClr>
              <a:buNone/>
            </a:pPr>
            <a:endParaRPr lang="en-US" baseline="30000" dirty="0">
              <a:latin typeface="Century" panose="02040604050505020304" pitchFamily="18" charset="0"/>
            </a:endParaRP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Value of a Digit</a:t>
            </a:r>
          </a:p>
        </p:txBody>
      </p:sp>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21</a:t>
            </a:fld>
            <a:r>
              <a:rPr lang="en-US"/>
              <a:t> of 23</a:t>
            </a:r>
            <a:endParaRPr lang="en-US" dirty="0"/>
          </a:p>
        </p:txBody>
      </p:sp>
    </p:spTree>
    <p:extLst>
      <p:ext uri="{BB962C8B-B14F-4D97-AF65-F5344CB8AC3E}">
        <p14:creationId xmlns:p14="http://schemas.microsoft.com/office/powerpoint/2010/main" val="245805560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838200" y="1234969"/>
            <a:ext cx="10221037" cy="5346986"/>
          </a:xfrm>
        </p:spPr>
        <p:txBody>
          <a:bodyPr>
            <a:normAutofit/>
          </a:bodyPr>
          <a:lstStyle/>
          <a:p>
            <a:pPr algn="just">
              <a:lnSpc>
                <a:spcPct val="150000"/>
              </a:lnSpc>
              <a:buClr>
                <a:srgbClr val="3278B8"/>
              </a:buClr>
            </a:pPr>
            <a:r>
              <a:rPr lang="en-US" sz="2000" dirty="0">
                <a:latin typeface="Century" panose="02040604050505020304" pitchFamily="18" charset="0"/>
              </a:rPr>
              <a:t>We can apply this logic when determining the value of a number in other bases too. We can find the decimal value of binary number 101 like so:</a:t>
            </a:r>
          </a:p>
          <a:p>
            <a:pPr marL="0" indent="0" algn="ctr">
              <a:lnSpc>
                <a:spcPct val="140000"/>
              </a:lnSpc>
              <a:buClr>
                <a:srgbClr val="3278B8"/>
              </a:buClr>
              <a:buNone/>
            </a:pPr>
            <a:r>
              <a:rPr lang="en-AU" sz="2600" dirty="0">
                <a:latin typeface="Century" panose="02040604050505020304" pitchFamily="18" charset="0"/>
              </a:rPr>
              <a:t>1*2</a:t>
            </a:r>
            <a:r>
              <a:rPr lang="en-AU" sz="2600" baseline="30000" dirty="0">
                <a:latin typeface="Century" panose="02040604050505020304" pitchFamily="18" charset="0"/>
              </a:rPr>
              <a:t>2</a:t>
            </a:r>
            <a:r>
              <a:rPr lang="en-AU" sz="2600" dirty="0">
                <a:latin typeface="Century" panose="02040604050505020304" pitchFamily="18" charset="0"/>
              </a:rPr>
              <a:t> + 0*2</a:t>
            </a:r>
            <a:r>
              <a:rPr lang="en-AU" sz="2600" baseline="30000" dirty="0">
                <a:latin typeface="Century" panose="02040604050505020304" pitchFamily="18" charset="0"/>
              </a:rPr>
              <a:t>1</a:t>
            </a:r>
            <a:r>
              <a:rPr lang="en-AU" sz="2600" dirty="0">
                <a:latin typeface="Century" panose="02040604050505020304" pitchFamily="18" charset="0"/>
              </a:rPr>
              <a:t> + 1*2</a:t>
            </a:r>
            <a:r>
              <a:rPr lang="en-AU" sz="2600" baseline="30000" dirty="0">
                <a:latin typeface="Century" panose="02040604050505020304" pitchFamily="18" charset="0"/>
              </a:rPr>
              <a:t>0</a:t>
            </a:r>
            <a:endParaRPr lang="en-US" sz="2600" baseline="30000" dirty="0">
              <a:latin typeface="Century" panose="02040604050505020304" pitchFamily="18" charset="0"/>
            </a:endParaRPr>
          </a:p>
          <a:p>
            <a:pPr marL="228600" lvl="1" algn="just">
              <a:lnSpc>
                <a:spcPct val="150000"/>
              </a:lnSpc>
              <a:spcBef>
                <a:spcPts val="1000"/>
              </a:spcBef>
              <a:buClr>
                <a:srgbClr val="3278B8"/>
              </a:buClr>
            </a:pPr>
            <a:r>
              <a:rPr lang="en-US" sz="2000" dirty="0">
                <a:latin typeface="Century" panose="02040604050505020304" pitchFamily="18" charset="0"/>
              </a:rPr>
              <a:t>We’ll add each of the digit’s decimal values together to find the decimal value of the binary number 101. 4 + 0 + 1 = 5. So binary value 101 is equivalent to decimal value 5.</a:t>
            </a: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4800" dirty="0">
                <a:latin typeface="Century" panose="02040604050505020304" pitchFamily="18" charset="0"/>
              </a:rPr>
              <a:t>Value of a Digit</a:t>
            </a:r>
          </a:p>
        </p:txBody>
      </p:sp>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22</a:t>
            </a:fld>
            <a:r>
              <a:rPr lang="en-US"/>
              <a:t> of 23</a:t>
            </a:r>
            <a:endParaRPr lang="en-US" dirty="0"/>
          </a:p>
        </p:txBody>
      </p:sp>
    </p:spTree>
    <p:extLst>
      <p:ext uri="{BB962C8B-B14F-4D97-AF65-F5344CB8AC3E}">
        <p14:creationId xmlns:p14="http://schemas.microsoft.com/office/powerpoint/2010/main" val="393804276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Century" panose="02040604050505020304" pitchFamily="18" charset="0"/>
              </a:rPr>
              <a:t>Wrapping up</a:t>
            </a:r>
            <a:endParaRPr lang="en-US" sz="1200" dirty="0">
              <a:latin typeface="Century" panose="02040604050505020304" pitchFamily="18" charset="0"/>
            </a:endParaRPr>
          </a:p>
        </p:txBody>
      </p:sp>
      <p:sp>
        <p:nvSpPr>
          <p:cNvPr id="7" name="Content Placeholder 2"/>
          <p:cNvSpPr>
            <a:spLocks noGrp="1"/>
          </p:cNvSpPr>
          <p:nvPr>
            <p:ph idx="1"/>
          </p:nvPr>
        </p:nvSpPr>
        <p:spPr>
          <a:xfrm>
            <a:off x="1000837" y="1234969"/>
            <a:ext cx="10058400" cy="5346986"/>
          </a:xfrm>
        </p:spPr>
        <p:txBody>
          <a:bodyPr>
            <a:normAutofit/>
          </a:bodyPr>
          <a:lstStyle/>
          <a:p>
            <a:pPr algn="just">
              <a:lnSpc>
                <a:spcPct val="150000"/>
              </a:lnSpc>
              <a:buClr>
                <a:srgbClr val="3278B8"/>
              </a:buClr>
            </a:pPr>
            <a:r>
              <a:rPr lang="en-US" sz="2400" dirty="0">
                <a:latin typeface="Century" panose="02040604050505020304" pitchFamily="18" charset="0"/>
              </a:rPr>
              <a:t>In this chapter, we learned:</a:t>
            </a:r>
          </a:p>
          <a:p>
            <a:pPr marL="627063" algn="just">
              <a:lnSpc>
                <a:spcPct val="150000"/>
              </a:lnSpc>
              <a:buClr>
                <a:srgbClr val="3278B8"/>
              </a:buClr>
              <a:buFont typeface="Wingdings" panose="05000000000000000000" pitchFamily="2" charset="2"/>
              <a:buChar char="§"/>
            </a:pPr>
            <a:r>
              <a:rPr lang="en-US" sz="2400" dirty="0">
                <a:latin typeface="Century" panose="02040604050505020304" pitchFamily="18" charset="0"/>
              </a:rPr>
              <a:t>Input is data we give to our computers.</a:t>
            </a:r>
          </a:p>
          <a:p>
            <a:pPr marL="627063" algn="just">
              <a:lnSpc>
                <a:spcPct val="150000"/>
              </a:lnSpc>
              <a:buClr>
                <a:srgbClr val="3278B8"/>
              </a:buClr>
              <a:buFont typeface="Wingdings" panose="05000000000000000000" pitchFamily="2" charset="2"/>
              <a:buChar char="§"/>
            </a:pPr>
            <a:r>
              <a:rPr lang="en-US" sz="2400" dirty="0">
                <a:latin typeface="Century" panose="02040604050505020304" pitchFamily="18" charset="0"/>
              </a:rPr>
              <a:t>Processing is comprised of the translation of input and the instructions given for output.</a:t>
            </a:r>
          </a:p>
          <a:p>
            <a:pPr marL="627063" algn="just">
              <a:lnSpc>
                <a:spcPct val="150000"/>
              </a:lnSpc>
              <a:buClr>
                <a:srgbClr val="3278B8"/>
              </a:buClr>
              <a:buFont typeface="Wingdings" panose="05000000000000000000" pitchFamily="2" charset="2"/>
              <a:buChar char="§"/>
            </a:pPr>
            <a:r>
              <a:rPr lang="en-US" sz="2400" dirty="0">
                <a:latin typeface="Century" panose="02040604050505020304" pitchFamily="18" charset="0"/>
              </a:rPr>
              <a:t>Memory is used to store either temporary or permanent information.</a:t>
            </a:r>
          </a:p>
          <a:p>
            <a:pPr marL="627063" algn="just">
              <a:lnSpc>
                <a:spcPct val="150000"/>
              </a:lnSpc>
              <a:buClr>
                <a:srgbClr val="3278B8"/>
              </a:buClr>
              <a:buFont typeface="Wingdings" panose="05000000000000000000" pitchFamily="2" charset="2"/>
              <a:buChar char="§"/>
            </a:pPr>
            <a:r>
              <a:rPr lang="en-US" sz="2400" dirty="0">
                <a:latin typeface="Century" panose="02040604050505020304" pitchFamily="18" charset="0"/>
              </a:rPr>
              <a:t>Output is the information that gets returned by the computer.</a:t>
            </a:r>
          </a:p>
          <a:p>
            <a:pPr marL="627063" algn="just">
              <a:lnSpc>
                <a:spcPct val="150000"/>
              </a:lnSpc>
              <a:buClr>
                <a:srgbClr val="3278B8"/>
              </a:buClr>
              <a:buFont typeface="Wingdings" panose="05000000000000000000" pitchFamily="2" charset="2"/>
              <a:buChar char="§"/>
            </a:pPr>
            <a:r>
              <a:rPr lang="en-US" sz="2400" dirty="0">
                <a:latin typeface="Century" panose="02040604050505020304" pitchFamily="18" charset="0"/>
              </a:rPr>
              <a:t>Binary and Hexadecimal numbers, and how they are expressed.</a:t>
            </a:r>
          </a:p>
          <a:p>
            <a:pPr marL="0" indent="0" algn="just">
              <a:lnSpc>
                <a:spcPct val="150000"/>
              </a:lnSpc>
              <a:buClr>
                <a:srgbClr val="3278B8"/>
              </a:buClr>
              <a:buNone/>
            </a:pPr>
            <a:endParaRPr lang="en-US" sz="2400" b="1" dirty="0">
              <a:latin typeface="Century" panose="02040604050505020304" pitchFamily="18" charset="0"/>
            </a:endParaRPr>
          </a:p>
        </p:txBody>
      </p:sp>
      <p:sp>
        <p:nvSpPr>
          <p:cNvPr id="3" name="Slide Number Placeholder 2"/>
          <p:cNvSpPr>
            <a:spLocks noGrp="1"/>
          </p:cNvSpPr>
          <p:nvPr>
            <p:ph type="sldNum" sz="quarter" idx="12"/>
          </p:nvPr>
        </p:nvSpPr>
        <p:spPr/>
        <p:txBody>
          <a:bodyPr/>
          <a:lstStyle/>
          <a:p>
            <a:r>
              <a:rPr lang="en-US"/>
              <a:t>Slide </a:t>
            </a:r>
            <a:fld id="{4FAB73BC-B049-4115-A692-8D63A059BFB8}" type="slidenum">
              <a:rPr lang="en-US" smtClean="0"/>
              <a:pPr/>
              <a:t>23</a:t>
            </a:fld>
            <a:r>
              <a:rPr lang="en-US"/>
              <a:t> of 23</a:t>
            </a:r>
            <a:endParaRPr lang="en-US" dirty="0"/>
          </a:p>
        </p:txBody>
      </p:sp>
    </p:spTree>
    <p:extLst>
      <p:ext uri="{BB962C8B-B14F-4D97-AF65-F5344CB8AC3E}">
        <p14:creationId xmlns:p14="http://schemas.microsoft.com/office/powerpoint/2010/main" val="34753583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1"/>
          </p:nvPr>
        </p:nvSpPr>
        <p:spPr>
          <a:xfrm>
            <a:off x="1000837" y="1234969"/>
            <a:ext cx="10058400" cy="5346986"/>
          </a:xfrm>
        </p:spPr>
        <p:txBody>
          <a:bodyPr>
            <a:normAutofit fontScale="92500" lnSpcReduction="10000"/>
          </a:bodyPr>
          <a:lstStyle/>
          <a:p>
            <a:pPr>
              <a:lnSpc>
                <a:spcPct val="150000"/>
              </a:lnSpc>
              <a:buClr>
                <a:srgbClr val="3278B8"/>
              </a:buClr>
            </a:pPr>
            <a:r>
              <a:rPr lang="en-US" dirty="0">
                <a:latin typeface="Century" panose="02040604050505020304" pitchFamily="18" charset="0"/>
              </a:rPr>
              <a:t>By Completing this chapter, you should be able to:</a:t>
            </a:r>
          </a:p>
          <a:p>
            <a:pPr marL="627063">
              <a:lnSpc>
                <a:spcPct val="150000"/>
              </a:lnSpc>
              <a:buClr>
                <a:srgbClr val="3278B8"/>
              </a:buClr>
              <a:buFont typeface="Wingdings" panose="05000000000000000000" pitchFamily="2" charset="2"/>
              <a:buChar char="§"/>
            </a:pPr>
            <a:r>
              <a:rPr lang="en-US" dirty="0">
                <a:latin typeface="Century" panose="02040604050505020304" pitchFamily="18" charset="0"/>
              </a:rPr>
              <a:t>Understand how the computer works.</a:t>
            </a:r>
          </a:p>
          <a:p>
            <a:pPr marL="627063">
              <a:lnSpc>
                <a:spcPct val="150000"/>
              </a:lnSpc>
              <a:buClr>
                <a:srgbClr val="3278B8"/>
              </a:buClr>
              <a:buFont typeface="Wingdings" panose="05000000000000000000" pitchFamily="2" charset="2"/>
              <a:buChar char="§"/>
            </a:pPr>
            <a:r>
              <a:rPr lang="en-US" dirty="0">
                <a:latin typeface="Century" panose="02040604050505020304" pitchFamily="18" charset="0"/>
              </a:rPr>
              <a:t>Understand four main functions of a computer: Input, Processing, Memory and Output.</a:t>
            </a:r>
          </a:p>
          <a:p>
            <a:pPr marL="627063" lvl="1">
              <a:lnSpc>
                <a:spcPct val="150000"/>
              </a:lnSpc>
              <a:spcBef>
                <a:spcPts val="1000"/>
              </a:spcBef>
              <a:buClr>
                <a:srgbClr val="3278B8"/>
              </a:buClr>
              <a:buFont typeface="Wingdings" panose="05000000000000000000" pitchFamily="2" charset="2"/>
              <a:buChar char="§"/>
            </a:pPr>
            <a:r>
              <a:rPr lang="en-US" sz="2800" dirty="0">
                <a:latin typeface="Century" panose="02040604050505020304" pitchFamily="18" charset="0"/>
              </a:rPr>
              <a:t>Understand the number bases.</a:t>
            </a:r>
          </a:p>
          <a:p>
            <a:pPr marL="627063" lvl="1">
              <a:lnSpc>
                <a:spcPct val="150000"/>
              </a:lnSpc>
              <a:spcBef>
                <a:spcPts val="1000"/>
              </a:spcBef>
              <a:buClr>
                <a:srgbClr val="3278B8"/>
              </a:buClr>
              <a:buFont typeface="Wingdings" panose="05000000000000000000" pitchFamily="2" charset="2"/>
              <a:buChar char="§"/>
            </a:pPr>
            <a:r>
              <a:rPr lang="en-US" sz="2800" dirty="0">
                <a:latin typeface="Century" panose="02040604050505020304" pitchFamily="18" charset="0"/>
              </a:rPr>
              <a:t>Distinguish between numbering systems.</a:t>
            </a:r>
          </a:p>
          <a:p>
            <a:pPr marL="627063" lvl="1">
              <a:lnSpc>
                <a:spcPct val="150000"/>
              </a:lnSpc>
              <a:spcBef>
                <a:spcPts val="1000"/>
              </a:spcBef>
              <a:buClr>
                <a:srgbClr val="3278B8"/>
              </a:buClr>
              <a:buFont typeface="Wingdings" panose="05000000000000000000" pitchFamily="2" charset="2"/>
              <a:buChar char="§"/>
            </a:pPr>
            <a:r>
              <a:rPr lang="en-US" sz="2800" dirty="0">
                <a:latin typeface="Century" panose="02040604050505020304" pitchFamily="18" charset="0"/>
              </a:rPr>
              <a:t>Understand why computers use binary numbering.</a:t>
            </a:r>
          </a:p>
          <a:p>
            <a:pPr marL="627063" lvl="1">
              <a:lnSpc>
                <a:spcPct val="150000"/>
              </a:lnSpc>
              <a:spcBef>
                <a:spcPts val="1000"/>
              </a:spcBef>
              <a:buClr>
                <a:srgbClr val="3278B8"/>
              </a:buClr>
              <a:buFont typeface="Wingdings" panose="05000000000000000000" pitchFamily="2" charset="2"/>
              <a:buChar char="§"/>
            </a:pPr>
            <a:r>
              <a:rPr lang="en-US" sz="2800" dirty="0">
                <a:latin typeface="Century" panose="02040604050505020304" pitchFamily="18" charset="0"/>
              </a:rPr>
              <a:t>Understand how to convert between numbering systems.</a:t>
            </a:r>
            <a:endParaRPr lang="en-US" dirty="0">
              <a:latin typeface="Century" panose="02040604050505020304" pitchFamily="18" charset="0"/>
            </a:endParaRPr>
          </a:p>
          <a:p>
            <a:pPr marL="627063">
              <a:lnSpc>
                <a:spcPct val="150000"/>
              </a:lnSpc>
              <a:buClr>
                <a:srgbClr val="3278B8"/>
              </a:buClr>
              <a:buFont typeface="Wingdings" panose="05000000000000000000" pitchFamily="2" charset="2"/>
              <a:buChar char="§"/>
            </a:pPr>
            <a:endParaRPr lang="en-US" dirty="0">
              <a:latin typeface="Century" panose="02040604050505020304" pitchFamily="18" charset="0"/>
            </a:endParaRPr>
          </a:p>
          <a:p>
            <a:pPr marL="627063">
              <a:lnSpc>
                <a:spcPct val="150000"/>
              </a:lnSpc>
              <a:buClr>
                <a:srgbClr val="3278B8"/>
              </a:buClr>
              <a:buFont typeface="Wingdings" panose="05000000000000000000" pitchFamily="2" charset="2"/>
              <a:buChar char="§"/>
            </a:pPr>
            <a:endParaRPr lang="en-US" dirty="0">
              <a:latin typeface="Century" panose="02040604050505020304" pitchFamily="18" charset="0"/>
            </a:endParaRPr>
          </a:p>
          <a:p>
            <a:endParaRPr lang="en-US" dirty="0">
              <a:latin typeface="Century" panose="02040604050505020304" pitchFamily="18" charset="0"/>
            </a:endParaRPr>
          </a:p>
        </p:txBody>
      </p:sp>
      <p:sp>
        <p:nvSpPr>
          <p:cNvPr id="10" name="Rectangle 9"/>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Century" panose="02040604050505020304" pitchFamily="18" charset="0"/>
              </a:rPr>
              <a:t>Chapter Objectives</a:t>
            </a:r>
            <a:endParaRPr lang="en-US" sz="1200" dirty="0">
              <a:latin typeface="Century" panose="02040604050505020304" pitchFamily="18" charset="0"/>
            </a:endParaRPr>
          </a:p>
        </p:txBody>
      </p:sp>
      <p:sp>
        <p:nvSpPr>
          <p:cNvPr id="3" name="Slide Number Placeholder 2"/>
          <p:cNvSpPr>
            <a:spLocks noGrp="1"/>
          </p:cNvSpPr>
          <p:nvPr>
            <p:ph type="sldNum" sz="quarter" idx="12"/>
          </p:nvPr>
        </p:nvSpPr>
        <p:spPr/>
        <p:txBody>
          <a:bodyPr/>
          <a:lstStyle/>
          <a:p>
            <a:r>
              <a:rPr lang="en-US"/>
              <a:t>Slide </a:t>
            </a:r>
            <a:fld id="{4FAB73BC-B049-4115-A692-8D63A059BFB8}" type="slidenum">
              <a:rPr lang="en-US" smtClean="0"/>
              <a:pPr/>
              <a:t>3</a:t>
            </a:fld>
            <a:r>
              <a:rPr lang="en-US"/>
              <a:t> of 23</a:t>
            </a:r>
            <a:endParaRPr lang="en-US" dirty="0"/>
          </a:p>
        </p:txBody>
      </p:sp>
    </p:spTree>
    <p:extLst>
      <p:ext uri="{BB962C8B-B14F-4D97-AF65-F5344CB8AC3E}">
        <p14:creationId xmlns:p14="http://schemas.microsoft.com/office/powerpoint/2010/main" val="726669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Century" panose="02040604050505020304" pitchFamily="18" charset="0"/>
              </a:rPr>
              <a:t>Introduction</a:t>
            </a:r>
            <a:endParaRPr lang="en-US" sz="1200" dirty="0">
              <a:latin typeface="Century" panose="02040604050505020304" pitchFamily="18" charset="0"/>
            </a:endParaRPr>
          </a:p>
        </p:txBody>
      </p:sp>
      <p:sp>
        <p:nvSpPr>
          <p:cNvPr id="6" name="Content Placeholder 2"/>
          <p:cNvSpPr>
            <a:spLocks noGrp="1"/>
          </p:cNvSpPr>
          <p:nvPr>
            <p:ph idx="1"/>
          </p:nvPr>
        </p:nvSpPr>
        <p:spPr>
          <a:xfrm>
            <a:off x="1000837" y="1234969"/>
            <a:ext cx="5536441" cy="5346986"/>
          </a:xfrm>
        </p:spPr>
        <p:txBody>
          <a:bodyPr>
            <a:normAutofit/>
          </a:bodyPr>
          <a:lstStyle/>
          <a:p>
            <a:pPr algn="just">
              <a:lnSpc>
                <a:spcPct val="150000"/>
              </a:lnSpc>
              <a:buClr>
                <a:srgbClr val="3278B8"/>
              </a:buClr>
            </a:pPr>
            <a:r>
              <a:rPr lang="en-US" sz="2200" dirty="0">
                <a:latin typeface="Century" panose="02040604050505020304" pitchFamily="18" charset="0"/>
              </a:rPr>
              <a:t>Computers make up the world around us from robots to phones to our coffee machines.</a:t>
            </a:r>
          </a:p>
          <a:p>
            <a:pPr algn="just">
              <a:lnSpc>
                <a:spcPct val="150000"/>
              </a:lnSpc>
              <a:buClr>
                <a:srgbClr val="3278B8"/>
              </a:buClr>
            </a:pPr>
            <a:r>
              <a:rPr lang="en-US" sz="2200" dirty="0">
                <a:latin typeface="Century" panose="02040604050505020304" pitchFamily="18" charset="0"/>
              </a:rPr>
              <a:t>Modern appliances are often powered by computers. </a:t>
            </a:r>
          </a:p>
          <a:p>
            <a:pPr algn="just">
              <a:lnSpc>
                <a:spcPct val="150000"/>
              </a:lnSpc>
              <a:buClr>
                <a:srgbClr val="3278B8"/>
              </a:buClr>
            </a:pPr>
            <a:r>
              <a:rPr lang="en-US" sz="2200" dirty="0">
                <a:latin typeface="Century" panose="02040604050505020304" pitchFamily="18" charset="0"/>
              </a:rPr>
              <a:t>We rely on this technology on a daily basis.</a:t>
            </a:r>
          </a:p>
          <a:p>
            <a:pPr marL="0" indent="0">
              <a:buNone/>
            </a:pPr>
            <a:endParaRPr lang="en-US" dirty="0">
              <a:latin typeface="Century" panose="02040604050505020304" pitchFamily="18" charset="0"/>
            </a:endParaRPr>
          </a:p>
          <a:p>
            <a:endParaRPr lang="en-US" dirty="0">
              <a:latin typeface="Century" panose="02040604050505020304" pitchFamily="18"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0041" y="1292931"/>
            <a:ext cx="6001959" cy="4365061"/>
          </a:xfrm>
          <a:prstGeom prst="rect">
            <a:avLst/>
          </a:prstGeom>
        </p:spPr>
      </p:pic>
      <p:sp>
        <p:nvSpPr>
          <p:cNvPr id="3" name="Slide Number Placeholder 2"/>
          <p:cNvSpPr>
            <a:spLocks noGrp="1"/>
          </p:cNvSpPr>
          <p:nvPr>
            <p:ph type="sldNum" sz="quarter" idx="12"/>
          </p:nvPr>
        </p:nvSpPr>
        <p:spPr/>
        <p:txBody>
          <a:bodyPr/>
          <a:lstStyle/>
          <a:p>
            <a:r>
              <a:rPr lang="en-US"/>
              <a:t>Slide </a:t>
            </a:r>
            <a:fld id="{4FAB73BC-B049-4115-A692-8D63A059BFB8}" type="slidenum">
              <a:rPr lang="en-US" smtClean="0"/>
              <a:pPr/>
              <a:t>4</a:t>
            </a:fld>
            <a:r>
              <a:rPr lang="en-US"/>
              <a:t> of 23</a:t>
            </a:r>
            <a:endParaRPr lang="en-US" dirty="0"/>
          </a:p>
        </p:txBody>
      </p:sp>
    </p:spTree>
    <p:extLst>
      <p:ext uri="{BB962C8B-B14F-4D97-AF65-F5344CB8AC3E}">
        <p14:creationId xmlns:p14="http://schemas.microsoft.com/office/powerpoint/2010/main" val="38292615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Century" panose="02040604050505020304" pitchFamily="18" charset="0"/>
              </a:rPr>
              <a:t>Input</a:t>
            </a:r>
            <a:endParaRPr lang="en-US" sz="1200" dirty="0">
              <a:latin typeface="Century" panose="02040604050505020304" pitchFamily="18" charset="0"/>
            </a:endParaRPr>
          </a:p>
        </p:txBody>
      </p:sp>
      <p:sp>
        <p:nvSpPr>
          <p:cNvPr id="37" name="Content Placeholder 2"/>
          <p:cNvSpPr>
            <a:spLocks noGrp="1"/>
          </p:cNvSpPr>
          <p:nvPr>
            <p:ph idx="1"/>
          </p:nvPr>
        </p:nvSpPr>
        <p:spPr>
          <a:xfrm>
            <a:off x="1000837" y="1234969"/>
            <a:ext cx="5536441" cy="5346986"/>
          </a:xfrm>
        </p:spPr>
        <p:txBody>
          <a:bodyPr>
            <a:normAutofit fontScale="92500"/>
          </a:bodyPr>
          <a:lstStyle/>
          <a:p>
            <a:pPr algn="just">
              <a:lnSpc>
                <a:spcPct val="150000"/>
              </a:lnSpc>
              <a:buClr>
                <a:srgbClr val="3278B8"/>
              </a:buClr>
            </a:pPr>
            <a:r>
              <a:rPr lang="en-US" sz="2200" dirty="0">
                <a:latin typeface="Century" panose="02040604050505020304" pitchFamily="18" charset="0"/>
              </a:rPr>
              <a:t>We give our computer commands by interacting with various physical devices (like keyboard) which then get turned into data for our computer to process.</a:t>
            </a:r>
          </a:p>
          <a:p>
            <a:pPr algn="just">
              <a:lnSpc>
                <a:spcPct val="150000"/>
              </a:lnSpc>
              <a:buClr>
                <a:srgbClr val="3278B8"/>
              </a:buClr>
            </a:pPr>
            <a:r>
              <a:rPr lang="en-US" sz="2200" dirty="0">
                <a:latin typeface="Century" panose="02040604050505020304" pitchFamily="18" charset="0"/>
              </a:rPr>
              <a:t>The input device’s job is to detect and report any type of event. for example, a mouse can sense the action of being clicked.</a:t>
            </a:r>
          </a:p>
          <a:p>
            <a:pPr algn="just">
              <a:lnSpc>
                <a:spcPct val="150000"/>
              </a:lnSpc>
              <a:buClr>
                <a:srgbClr val="3278B8"/>
              </a:buClr>
            </a:pPr>
            <a:r>
              <a:rPr lang="en-US" sz="2200" dirty="0">
                <a:latin typeface="Century" panose="02040604050505020304" pitchFamily="18" charset="0"/>
              </a:rPr>
              <a:t>Once an event is received by the input device, it reacts by sending information to the CPU as binary signal (0’s and 1’s).</a:t>
            </a:r>
          </a:p>
          <a:p>
            <a:pPr marL="0" indent="0">
              <a:buNone/>
            </a:pPr>
            <a:endParaRPr lang="en-US" dirty="0">
              <a:latin typeface="Century" panose="02040604050505020304" pitchFamily="18" charset="0"/>
            </a:endParaRPr>
          </a:p>
          <a:p>
            <a:endParaRPr lang="en-US" dirty="0">
              <a:latin typeface="Century" panose="02040604050505020304" pitchFamily="18" charset="0"/>
            </a:endParaRP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9915" y="1121434"/>
            <a:ext cx="5444815" cy="4132954"/>
          </a:xfrm>
          <a:prstGeom prst="rect">
            <a:avLst/>
          </a:prstGeom>
        </p:spPr>
      </p:pic>
      <p:sp>
        <p:nvSpPr>
          <p:cNvPr id="3" name="Slide Number Placeholder 2"/>
          <p:cNvSpPr>
            <a:spLocks noGrp="1"/>
          </p:cNvSpPr>
          <p:nvPr>
            <p:ph type="sldNum" sz="quarter" idx="12"/>
          </p:nvPr>
        </p:nvSpPr>
        <p:spPr/>
        <p:txBody>
          <a:bodyPr/>
          <a:lstStyle/>
          <a:p>
            <a:r>
              <a:rPr lang="en-US"/>
              <a:t>Slide </a:t>
            </a:r>
            <a:fld id="{4FAB73BC-B049-4115-A692-8D63A059BFB8}" type="slidenum">
              <a:rPr lang="en-US" smtClean="0"/>
              <a:pPr/>
              <a:t>5</a:t>
            </a:fld>
            <a:r>
              <a:rPr lang="en-US"/>
              <a:t> of 23</a:t>
            </a:r>
            <a:endParaRPr lang="en-US" dirty="0"/>
          </a:p>
        </p:txBody>
      </p:sp>
    </p:spTree>
    <p:extLst>
      <p:ext uri="{BB962C8B-B14F-4D97-AF65-F5344CB8AC3E}">
        <p14:creationId xmlns:p14="http://schemas.microsoft.com/office/powerpoint/2010/main" val="34044062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Century" panose="02040604050505020304" pitchFamily="18" charset="0"/>
              </a:rPr>
              <a:t>Processing</a:t>
            </a:r>
            <a:endParaRPr lang="en-US" sz="1200" dirty="0">
              <a:latin typeface="Century" panose="02040604050505020304" pitchFamily="18" charset="0"/>
            </a:endParaRPr>
          </a:p>
        </p:txBody>
      </p:sp>
      <p:sp>
        <p:nvSpPr>
          <p:cNvPr id="7" name="Content Placeholder 2"/>
          <p:cNvSpPr>
            <a:spLocks noGrp="1"/>
          </p:cNvSpPr>
          <p:nvPr>
            <p:ph idx="1"/>
          </p:nvPr>
        </p:nvSpPr>
        <p:spPr>
          <a:xfrm>
            <a:off x="1000837" y="1234969"/>
            <a:ext cx="5536441" cy="5346986"/>
          </a:xfrm>
        </p:spPr>
        <p:txBody>
          <a:bodyPr>
            <a:normAutofit/>
          </a:bodyPr>
          <a:lstStyle/>
          <a:p>
            <a:pPr algn="just">
              <a:lnSpc>
                <a:spcPct val="150000"/>
              </a:lnSpc>
              <a:buClr>
                <a:srgbClr val="3278B8"/>
              </a:buClr>
            </a:pPr>
            <a:r>
              <a:rPr lang="en-US" sz="2200" dirty="0">
                <a:latin typeface="Century" panose="02040604050505020304" pitchFamily="18" charset="0"/>
              </a:rPr>
              <a:t>Once we have some data, we need to process it.</a:t>
            </a:r>
          </a:p>
          <a:p>
            <a:pPr algn="just">
              <a:lnSpc>
                <a:spcPct val="150000"/>
              </a:lnSpc>
              <a:buClr>
                <a:srgbClr val="3278B8"/>
              </a:buClr>
            </a:pPr>
            <a:r>
              <a:rPr lang="en-US" sz="2200" dirty="0">
                <a:latin typeface="Century" panose="02040604050505020304" pitchFamily="18" charset="0"/>
              </a:rPr>
              <a:t>The job of processing data is given to the Central Processing Unit (CPU).</a:t>
            </a:r>
          </a:p>
          <a:p>
            <a:pPr algn="just">
              <a:lnSpc>
                <a:spcPct val="150000"/>
              </a:lnSpc>
              <a:buClr>
                <a:srgbClr val="3278B8"/>
              </a:buClr>
            </a:pPr>
            <a:r>
              <a:rPr lang="en-US" sz="2200" dirty="0">
                <a:latin typeface="Century" panose="02040604050505020304" pitchFamily="18" charset="0"/>
              </a:rPr>
              <a:t>The CPU controls all the different components of hardware and software.</a:t>
            </a:r>
          </a:p>
          <a:p>
            <a:pPr algn="just">
              <a:lnSpc>
                <a:spcPct val="150000"/>
              </a:lnSpc>
              <a:buClr>
                <a:srgbClr val="3278B8"/>
              </a:buClr>
            </a:pPr>
            <a:r>
              <a:rPr lang="en-US" sz="2200" dirty="0">
                <a:latin typeface="Century" panose="02040604050505020304" pitchFamily="18" charset="0"/>
              </a:rPr>
              <a:t>We can think of it as the “brain” of the computer.</a:t>
            </a:r>
            <a:endParaRPr lang="en-US" dirty="0">
              <a:latin typeface="Century" panose="02040604050505020304" pitchFamily="18" charset="0"/>
            </a:endParaRPr>
          </a:p>
          <a:p>
            <a:endParaRPr lang="en-US" dirty="0">
              <a:latin typeface="Century" panose="02040604050505020304" pitchFamily="18"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3686" y="1546647"/>
            <a:ext cx="5808314" cy="3742899"/>
          </a:xfrm>
          <a:prstGeom prst="rect">
            <a:avLst/>
          </a:prstGeom>
        </p:spPr>
      </p:pic>
      <p:sp>
        <p:nvSpPr>
          <p:cNvPr id="2" name="Slide Number Placeholder 1"/>
          <p:cNvSpPr>
            <a:spLocks noGrp="1"/>
          </p:cNvSpPr>
          <p:nvPr>
            <p:ph type="sldNum" sz="quarter" idx="12"/>
          </p:nvPr>
        </p:nvSpPr>
        <p:spPr/>
        <p:txBody>
          <a:bodyPr/>
          <a:lstStyle/>
          <a:p>
            <a:r>
              <a:rPr lang="en-US"/>
              <a:t>Slide </a:t>
            </a:r>
            <a:fld id="{4FAB73BC-B049-4115-A692-8D63A059BFB8}" type="slidenum">
              <a:rPr lang="en-US" smtClean="0"/>
              <a:pPr/>
              <a:t>6</a:t>
            </a:fld>
            <a:r>
              <a:rPr lang="en-US"/>
              <a:t> of 23</a:t>
            </a:r>
            <a:endParaRPr lang="en-US" dirty="0"/>
          </a:p>
        </p:txBody>
      </p:sp>
    </p:spTree>
    <p:extLst>
      <p:ext uri="{BB962C8B-B14F-4D97-AF65-F5344CB8AC3E}">
        <p14:creationId xmlns:p14="http://schemas.microsoft.com/office/powerpoint/2010/main" val="20454659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Century" panose="02040604050505020304" pitchFamily="18" charset="0"/>
              </a:rPr>
              <a:t>Memory</a:t>
            </a:r>
            <a:endParaRPr lang="en-US" sz="1200" dirty="0">
              <a:latin typeface="Century" panose="02040604050505020304" pitchFamily="18" charset="0"/>
            </a:endParaRPr>
          </a:p>
        </p:txBody>
      </p:sp>
      <p:sp>
        <p:nvSpPr>
          <p:cNvPr id="7" name="Content Placeholder 2"/>
          <p:cNvSpPr>
            <a:spLocks noGrp="1"/>
          </p:cNvSpPr>
          <p:nvPr>
            <p:ph idx="1"/>
          </p:nvPr>
        </p:nvSpPr>
        <p:spPr>
          <a:xfrm>
            <a:off x="1000837" y="1234969"/>
            <a:ext cx="5536441" cy="5346986"/>
          </a:xfrm>
        </p:spPr>
        <p:txBody>
          <a:bodyPr>
            <a:normAutofit/>
          </a:bodyPr>
          <a:lstStyle/>
          <a:p>
            <a:pPr algn="just">
              <a:lnSpc>
                <a:spcPct val="150000"/>
              </a:lnSpc>
              <a:buClr>
                <a:srgbClr val="3278B8"/>
              </a:buClr>
            </a:pPr>
            <a:r>
              <a:rPr lang="en-US" sz="2200" dirty="0">
                <a:latin typeface="Century" panose="02040604050505020304" pitchFamily="18" charset="0"/>
              </a:rPr>
              <a:t>Our computers have a lot of information to process, where does all this data get stored?</a:t>
            </a:r>
          </a:p>
          <a:p>
            <a:pPr algn="just">
              <a:lnSpc>
                <a:spcPct val="150000"/>
              </a:lnSpc>
              <a:buClr>
                <a:srgbClr val="3278B8"/>
              </a:buClr>
            </a:pPr>
            <a:r>
              <a:rPr lang="en-US" sz="2200" dirty="0">
                <a:latin typeface="Century" panose="02040604050505020304" pitchFamily="18" charset="0"/>
              </a:rPr>
              <a:t>Computer memory refers to the system or device used to store computer-based data temporarily or permanently.</a:t>
            </a:r>
          </a:p>
          <a:p>
            <a:pPr algn="just">
              <a:lnSpc>
                <a:spcPct val="150000"/>
              </a:lnSpc>
              <a:buClr>
                <a:srgbClr val="3278B8"/>
              </a:buClr>
            </a:pPr>
            <a:r>
              <a:rPr lang="en-US" sz="2200" dirty="0">
                <a:latin typeface="Century" panose="02040604050505020304" pitchFamily="18" charset="0"/>
              </a:rPr>
              <a:t>There are two types of memory: primary and secondary.</a:t>
            </a:r>
            <a:endParaRPr lang="en-US" dirty="0">
              <a:latin typeface="Century" panose="02040604050505020304" pitchFamily="18"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865" y="1121434"/>
            <a:ext cx="6115772" cy="4254450"/>
          </a:xfrm>
          <a:prstGeom prst="rect">
            <a:avLst/>
          </a:prstGeom>
        </p:spPr>
      </p:pic>
      <p:sp>
        <p:nvSpPr>
          <p:cNvPr id="3" name="Slide Number Placeholder 2"/>
          <p:cNvSpPr>
            <a:spLocks noGrp="1"/>
          </p:cNvSpPr>
          <p:nvPr>
            <p:ph type="sldNum" sz="quarter" idx="12"/>
          </p:nvPr>
        </p:nvSpPr>
        <p:spPr/>
        <p:txBody>
          <a:bodyPr/>
          <a:lstStyle/>
          <a:p>
            <a:r>
              <a:rPr lang="en-US"/>
              <a:t>Slide </a:t>
            </a:r>
            <a:fld id="{4FAB73BC-B049-4115-A692-8D63A059BFB8}" type="slidenum">
              <a:rPr lang="en-US" smtClean="0"/>
              <a:pPr/>
              <a:t>7</a:t>
            </a:fld>
            <a:r>
              <a:rPr lang="en-US"/>
              <a:t> of 23</a:t>
            </a:r>
            <a:endParaRPr lang="en-US" dirty="0"/>
          </a:p>
        </p:txBody>
      </p:sp>
    </p:spTree>
    <p:extLst>
      <p:ext uri="{BB962C8B-B14F-4D97-AF65-F5344CB8AC3E}">
        <p14:creationId xmlns:p14="http://schemas.microsoft.com/office/powerpoint/2010/main" val="20126179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Century" panose="02040604050505020304" pitchFamily="18" charset="0"/>
              </a:rPr>
              <a:t>Primary Memory</a:t>
            </a:r>
            <a:endParaRPr lang="en-US" sz="1200" dirty="0">
              <a:latin typeface="Century" panose="02040604050505020304" pitchFamily="18" charset="0"/>
            </a:endParaRPr>
          </a:p>
        </p:txBody>
      </p:sp>
      <p:sp>
        <p:nvSpPr>
          <p:cNvPr id="7" name="Content Placeholder 2"/>
          <p:cNvSpPr>
            <a:spLocks noGrp="1"/>
          </p:cNvSpPr>
          <p:nvPr>
            <p:ph idx="1"/>
          </p:nvPr>
        </p:nvSpPr>
        <p:spPr>
          <a:xfrm>
            <a:off x="1000837" y="1234969"/>
            <a:ext cx="5536441" cy="5121381"/>
          </a:xfrm>
        </p:spPr>
        <p:txBody>
          <a:bodyPr>
            <a:noAutofit/>
          </a:bodyPr>
          <a:lstStyle/>
          <a:p>
            <a:pPr algn="just">
              <a:lnSpc>
                <a:spcPct val="150000"/>
              </a:lnSpc>
              <a:buClr>
                <a:srgbClr val="3278B8"/>
              </a:buClr>
            </a:pPr>
            <a:r>
              <a:rPr lang="en-US" sz="1900" dirty="0">
                <a:latin typeface="Century" panose="02040604050505020304" pitchFamily="18" charset="0"/>
              </a:rPr>
              <a:t>Not all memory needs to last forever. Sometimes we just need information temporarily.</a:t>
            </a:r>
          </a:p>
          <a:p>
            <a:pPr algn="just">
              <a:lnSpc>
                <a:spcPct val="150000"/>
              </a:lnSpc>
              <a:buClr>
                <a:srgbClr val="3278B8"/>
              </a:buClr>
            </a:pPr>
            <a:r>
              <a:rPr lang="en-US" sz="1900" dirty="0">
                <a:latin typeface="Century" panose="02040604050505020304" pitchFamily="18" charset="0"/>
              </a:rPr>
              <a:t>To run a program, the CPU retrieves data it needs from Random Access Memory (RAM).</a:t>
            </a:r>
          </a:p>
          <a:p>
            <a:pPr algn="just">
              <a:lnSpc>
                <a:spcPct val="150000"/>
              </a:lnSpc>
              <a:buClr>
                <a:srgbClr val="3278B8"/>
              </a:buClr>
            </a:pPr>
            <a:r>
              <a:rPr lang="en-US" sz="1900" dirty="0">
                <a:latin typeface="Century" panose="02040604050505020304" pitchFamily="18" charset="0"/>
              </a:rPr>
              <a:t>Accessing data from RAM is significantly faster than accessing data from other memory systems.</a:t>
            </a:r>
          </a:p>
          <a:p>
            <a:pPr algn="just">
              <a:lnSpc>
                <a:spcPct val="150000"/>
              </a:lnSpc>
              <a:buClr>
                <a:srgbClr val="3278B8"/>
              </a:buClr>
            </a:pPr>
            <a:r>
              <a:rPr lang="en-US" sz="1900" dirty="0">
                <a:latin typeface="Century" panose="02040604050505020304" pitchFamily="18" charset="0"/>
              </a:rPr>
              <a:t>Once we exit a program or turn off the computer, the data is lost.</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865" y="1121434"/>
            <a:ext cx="6115772" cy="4254450"/>
          </a:xfrm>
          <a:prstGeom prst="rect">
            <a:avLst/>
          </a:prstGeom>
        </p:spPr>
      </p:pic>
      <p:sp>
        <p:nvSpPr>
          <p:cNvPr id="5" name="Slide Number Placeholder 4"/>
          <p:cNvSpPr>
            <a:spLocks noGrp="1"/>
          </p:cNvSpPr>
          <p:nvPr>
            <p:ph type="sldNum" sz="quarter" idx="12"/>
          </p:nvPr>
        </p:nvSpPr>
        <p:spPr/>
        <p:txBody>
          <a:bodyPr/>
          <a:lstStyle/>
          <a:p>
            <a:r>
              <a:rPr lang="en-US"/>
              <a:t>Slide </a:t>
            </a:r>
            <a:fld id="{4FAB73BC-B049-4115-A692-8D63A059BFB8}" type="slidenum">
              <a:rPr lang="en-US" smtClean="0"/>
              <a:pPr/>
              <a:t>8</a:t>
            </a:fld>
            <a:r>
              <a:rPr lang="en-US"/>
              <a:t> of 23</a:t>
            </a:r>
            <a:endParaRPr lang="en-US" dirty="0"/>
          </a:p>
        </p:txBody>
      </p:sp>
    </p:spTree>
    <p:extLst>
      <p:ext uri="{BB962C8B-B14F-4D97-AF65-F5344CB8AC3E}">
        <p14:creationId xmlns:p14="http://schemas.microsoft.com/office/powerpoint/2010/main" val="36936682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1121434"/>
          </a:xfrm>
          <a:prstGeom prst="rect">
            <a:avLst/>
          </a:prstGeom>
          <a:gradFill flip="none" rotWithShape="1">
            <a:gsLst>
              <a:gs pos="0">
                <a:srgbClr val="3278B8">
                  <a:shade val="30000"/>
                  <a:satMod val="115000"/>
                </a:srgbClr>
              </a:gs>
              <a:gs pos="50000">
                <a:srgbClr val="3278B8">
                  <a:shade val="67500"/>
                  <a:satMod val="115000"/>
                </a:srgbClr>
              </a:gs>
              <a:gs pos="100000">
                <a:srgbClr val="3278B8">
                  <a:shade val="100000"/>
                  <a:satMod val="115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latin typeface="Century" panose="02040604050505020304" pitchFamily="18" charset="0"/>
              </a:rPr>
              <a:t>Secondary Memory</a:t>
            </a:r>
            <a:endParaRPr lang="en-US" sz="1200" dirty="0">
              <a:latin typeface="Century" panose="02040604050505020304" pitchFamily="18" charset="0"/>
            </a:endParaRPr>
          </a:p>
        </p:txBody>
      </p:sp>
      <p:sp>
        <p:nvSpPr>
          <p:cNvPr id="7" name="Content Placeholder 2"/>
          <p:cNvSpPr>
            <a:spLocks noGrp="1"/>
          </p:cNvSpPr>
          <p:nvPr>
            <p:ph idx="1"/>
          </p:nvPr>
        </p:nvSpPr>
        <p:spPr>
          <a:xfrm>
            <a:off x="1000837" y="1234969"/>
            <a:ext cx="5536441" cy="5121381"/>
          </a:xfrm>
        </p:spPr>
        <p:txBody>
          <a:bodyPr>
            <a:noAutofit/>
          </a:bodyPr>
          <a:lstStyle/>
          <a:p>
            <a:pPr algn="just">
              <a:lnSpc>
                <a:spcPct val="150000"/>
              </a:lnSpc>
              <a:buClr>
                <a:srgbClr val="3278B8"/>
              </a:buClr>
            </a:pPr>
            <a:r>
              <a:rPr lang="en-US" sz="2400" dirty="0">
                <a:latin typeface="Century" panose="02040604050505020304" pitchFamily="18" charset="0"/>
              </a:rPr>
              <a:t>If we upload 150 photos to our computer, the computer needs a space to permanently store the data associated with the images so that we could access the pictures anytime. </a:t>
            </a:r>
          </a:p>
          <a:p>
            <a:pPr algn="just">
              <a:lnSpc>
                <a:spcPct val="150000"/>
              </a:lnSpc>
              <a:buClr>
                <a:srgbClr val="3278B8"/>
              </a:buClr>
            </a:pPr>
            <a:r>
              <a:rPr lang="en-US" sz="2400" dirty="0">
                <a:latin typeface="Century" panose="02040604050505020304" pitchFamily="18" charset="0"/>
              </a:rPr>
              <a:t>This type of data would most likely be saved onto our computer’s hard drive.</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865" y="1121434"/>
            <a:ext cx="6115772" cy="4254450"/>
          </a:xfrm>
          <a:prstGeom prst="rect">
            <a:avLst/>
          </a:prstGeom>
        </p:spPr>
      </p:pic>
      <p:sp>
        <p:nvSpPr>
          <p:cNvPr id="5" name="Slide Number Placeholder 4"/>
          <p:cNvSpPr>
            <a:spLocks noGrp="1"/>
          </p:cNvSpPr>
          <p:nvPr>
            <p:ph type="sldNum" sz="quarter" idx="12"/>
          </p:nvPr>
        </p:nvSpPr>
        <p:spPr/>
        <p:txBody>
          <a:bodyPr/>
          <a:lstStyle/>
          <a:p>
            <a:r>
              <a:rPr lang="en-US"/>
              <a:t>Slide </a:t>
            </a:r>
            <a:fld id="{4FAB73BC-B049-4115-A692-8D63A059BFB8}" type="slidenum">
              <a:rPr lang="en-US" smtClean="0"/>
              <a:pPr/>
              <a:t>9</a:t>
            </a:fld>
            <a:r>
              <a:rPr lang="en-US"/>
              <a:t> of 23</a:t>
            </a:r>
            <a:endParaRPr lang="en-US" dirty="0"/>
          </a:p>
        </p:txBody>
      </p:sp>
    </p:spTree>
    <p:extLst>
      <p:ext uri="{BB962C8B-B14F-4D97-AF65-F5344CB8AC3E}">
        <p14:creationId xmlns:p14="http://schemas.microsoft.com/office/powerpoint/2010/main" val="368841870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8EC748FDEB01F4FB05F08A9A3410664" ma:contentTypeVersion="0" ma:contentTypeDescription="Create a new document." ma:contentTypeScope="" ma:versionID="7523399d909b93287ced776d72419184">
  <xsd:schema xmlns:xsd="http://www.w3.org/2001/XMLSchema" xmlns:xs="http://www.w3.org/2001/XMLSchema" xmlns:p="http://schemas.microsoft.com/office/2006/metadata/properties" targetNamespace="http://schemas.microsoft.com/office/2006/metadata/properties" ma:root="true" ma:fieldsID="31d5eec3c12ee2e8127422d567928fa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5F7FF38-023A-4506-AF18-E3D3FBE8499C}"/>
</file>

<file path=customXml/itemProps2.xml><?xml version="1.0" encoding="utf-8"?>
<ds:datastoreItem xmlns:ds="http://schemas.openxmlformats.org/officeDocument/2006/customXml" ds:itemID="{0365CDD0-5A96-4FCC-AD7D-3918D543E83F}"/>
</file>

<file path=docProps/app.xml><?xml version="1.0" encoding="utf-8"?>
<Properties xmlns="http://schemas.openxmlformats.org/officeDocument/2006/extended-properties" xmlns:vt="http://schemas.openxmlformats.org/officeDocument/2006/docPropsVTypes">
  <Template/>
  <TotalTime>2200</TotalTime>
  <Words>2298</Words>
  <Application>Microsoft Office PowerPoint</Application>
  <PresentationFormat>Widescreen</PresentationFormat>
  <Paragraphs>224</Paragraphs>
  <Slides>23</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Century</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Programming language</dc:title>
  <dc:creator>Yousef Alraba'nah</dc:creator>
  <cp:lastModifiedBy>Admin</cp:lastModifiedBy>
  <cp:revision>284</cp:revision>
  <dcterms:created xsi:type="dcterms:W3CDTF">2020-03-18T20:21:22Z</dcterms:created>
  <dcterms:modified xsi:type="dcterms:W3CDTF">2023-05-04T10:44:25Z</dcterms:modified>
</cp:coreProperties>
</file>

<file path=docProps/thumbnail.jpeg>
</file>